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4"/>
  </p:sldMasterIdLst>
  <p:notesMasterIdLst>
    <p:notesMasterId r:id="rId10"/>
  </p:notesMasterIdLst>
  <p:sldIdLst>
    <p:sldId id="257" r:id="rId5"/>
    <p:sldId id="289" r:id="rId6"/>
    <p:sldId id="279" r:id="rId7"/>
    <p:sldId id="301" r:id="rId8"/>
    <p:sldId id="275" r:id="rId9"/>
  </p:sldIdLst>
  <p:sldSz cx="18288000" cy="10287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itchFamily="2" charset="77"/>
      <p:regular r:id="rId15"/>
      <p:bold r:id="rId16"/>
      <p:italic r:id="rId17"/>
      <p:boldItalic r:id="rId18"/>
    </p:embeddedFont>
    <p:embeddedFont>
      <p:font typeface="Montserrat Light" pitchFamily="2" charset="77"/>
      <p:regular r:id="rId19"/>
      <p:italic r:id="rId20"/>
    </p:embeddedFont>
    <p:embeddedFont>
      <p:font typeface="Montserrat Medium" pitchFamily="2" charset="77"/>
      <p:regular r:id="rId21"/>
      <p:italic r:id="rId22"/>
    </p:embeddedFont>
    <p:embeddedFont>
      <p:font typeface="Montserrat SemiBold" pitchFamily="2" charset="77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2" userDrawn="1">
          <p15:clr>
            <a:srgbClr val="A4A3A4"/>
          </p15:clr>
        </p15:guide>
        <p15:guide id="2" pos="480" userDrawn="1">
          <p15:clr>
            <a:srgbClr val="A4A3A4"/>
          </p15:clr>
        </p15:guide>
        <p15:guide id="3" pos="11040" userDrawn="1">
          <p15:clr>
            <a:srgbClr val="A4A3A4"/>
          </p15:clr>
        </p15:guide>
        <p15:guide id="4" orient="horz" pos="456" userDrawn="1">
          <p15:clr>
            <a:srgbClr val="A4A3A4"/>
          </p15:clr>
        </p15:guide>
        <p15:guide id="5" orient="horz" pos="6024" userDrawn="1">
          <p15:clr>
            <a:srgbClr val="A4A3A4"/>
          </p15:clr>
        </p15:guide>
        <p15:guide id="6" orient="horz" pos="1176" userDrawn="1">
          <p15:clr>
            <a:srgbClr val="A4A3A4"/>
          </p15:clr>
        </p15:guide>
        <p15:guide id="7" pos="1104" userDrawn="1">
          <p15:clr>
            <a:srgbClr val="F26B43"/>
          </p15:clr>
        </p15:guide>
        <p15:guide id="8" pos="10512" userDrawn="1">
          <p15:clr>
            <a:srgbClr val="F26B43"/>
          </p15:clr>
        </p15:guide>
        <p15:guide id="9" orient="horz" pos="3960" userDrawn="1">
          <p15:clr>
            <a:srgbClr val="A4A3A4"/>
          </p15:clr>
        </p15:guide>
        <p15:guide id="10" pos="5760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1249"/>
    <a:srgbClr val="EF6364"/>
    <a:srgbClr val="EE6364"/>
    <a:srgbClr val="000000"/>
    <a:srgbClr val="ABACAD"/>
    <a:srgbClr val="ACAC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6" autoAdjust="0"/>
    <p:restoredTop sz="94550" autoAdjust="0"/>
  </p:normalViewPr>
  <p:slideViewPr>
    <p:cSldViewPr>
      <p:cViewPr varScale="1">
        <p:scale>
          <a:sx n="68" d="100"/>
          <a:sy n="68" d="100"/>
        </p:scale>
        <p:origin x="880" y="232"/>
      </p:cViewPr>
      <p:guideLst>
        <p:guide orient="horz" pos="2472"/>
        <p:guide pos="480"/>
        <p:guide pos="11040"/>
        <p:guide orient="horz" pos="456"/>
        <p:guide orient="horz" pos="6024"/>
        <p:guide orient="horz" pos="1176"/>
        <p:guide pos="1104"/>
        <p:guide pos="10512"/>
        <p:guide orient="horz" pos="396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Pohjola" userId="67447e41f9ca657b" providerId="LiveId" clId="{F57BBC63-B370-40DF-A578-3C19F8DF18EC}"/>
    <pc:docChg chg="custSel delSld modSld">
      <pc:chgData name="Sara Pohjola" userId="67447e41f9ca657b" providerId="LiveId" clId="{F57BBC63-B370-40DF-A578-3C19F8DF18EC}" dt="2023-07-25T09:45:58.317" v="21" actId="1076"/>
      <pc:docMkLst>
        <pc:docMk/>
      </pc:docMkLst>
      <pc:sldChg chg="del">
        <pc:chgData name="Sara Pohjola" userId="67447e41f9ca657b" providerId="LiveId" clId="{F57BBC63-B370-40DF-A578-3C19F8DF18EC}" dt="2023-07-25T09:44:42.457" v="4" actId="47"/>
        <pc:sldMkLst>
          <pc:docMk/>
          <pc:sldMk cId="0" sldId="271"/>
        </pc:sldMkLst>
      </pc:sldChg>
      <pc:sldChg chg="delSp modSp mod">
        <pc:chgData name="Sara Pohjola" userId="67447e41f9ca657b" providerId="LiveId" clId="{F57BBC63-B370-40DF-A578-3C19F8DF18EC}" dt="2023-07-25T09:45:58.317" v="21" actId="1076"/>
        <pc:sldMkLst>
          <pc:docMk/>
          <pc:sldMk cId="0" sldId="275"/>
        </pc:sldMkLst>
        <pc:spChg chg="mod">
          <ac:chgData name="Sara Pohjola" userId="67447e41f9ca657b" providerId="LiveId" clId="{F57BBC63-B370-40DF-A578-3C19F8DF18EC}" dt="2023-07-25T09:44:59.060" v="8" actId="1076"/>
          <ac:spMkLst>
            <pc:docMk/>
            <pc:sldMk cId="0" sldId="275"/>
            <ac:spMk id="7" creationId="{00000000-0000-0000-0000-000000000000}"/>
          </ac:spMkLst>
        </pc:spChg>
        <pc:spChg chg="mod">
          <ac:chgData name="Sara Pohjola" userId="67447e41f9ca657b" providerId="LiveId" clId="{F57BBC63-B370-40DF-A578-3C19F8DF18EC}" dt="2023-07-25T09:45:45.372" v="19" actId="1076"/>
          <ac:spMkLst>
            <pc:docMk/>
            <pc:sldMk cId="0" sldId="275"/>
            <ac:spMk id="10" creationId="{00000000-0000-0000-0000-000000000000}"/>
          </ac:spMkLst>
        </pc:spChg>
        <pc:picChg chg="mod">
          <ac:chgData name="Sara Pohjola" userId="67447e41f9ca657b" providerId="LiveId" clId="{F57BBC63-B370-40DF-A578-3C19F8DF18EC}" dt="2023-07-25T09:45:58.317" v="21" actId="1076"/>
          <ac:picMkLst>
            <pc:docMk/>
            <pc:sldMk cId="0" sldId="275"/>
            <ac:picMk id="3" creationId="{00000000-0000-0000-0000-000000000000}"/>
          </ac:picMkLst>
        </pc:picChg>
        <pc:picChg chg="del">
          <ac:chgData name="Sara Pohjola" userId="67447e41f9ca657b" providerId="LiveId" clId="{F57BBC63-B370-40DF-A578-3C19F8DF18EC}" dt="2023-07-25T09:45:48.552" v="20" actId="478"/>
          <ac:picMkLst>
            <pc:docMk/>
            <pc:sldMk cId="0" sldId="275"/>
            <ac:picMk id="4" creationId="{00000000-0000-0000-0000-000000000000}"/>
          </ac:picMkLst>
        </pc:picChg>
      </pc:sldChg>
      <pc:sldChg chg="delSp mod">
        <pc:chgData name="Sara Pohjola" userId="67447e41f9ca657b" providerId="LiveId" clId="{F57BBC63-B370-40DF-A578-3C19F8DF18EC}" dt="2023-07-25T09:43:37.860" v="1" actId="478"/>
        <pc:sldMkLst>
          <pc:docMk/>
          <pc:sldMk cId="2866206098" sldId="279"/>
        </pc:sldMkLst>
        <pc:spChg chg="del">
          <ac:chgData name="Sara Pohjola" userId="67447e41f9ca657b" providerId="LiveId" clId="{F57BBC63-B370-40DF-A578-3C19F8DF18EC}" dt="2023-07-25T09:43:37.860" v="1" actId="478"/>
          <ac:spMkLst>
            <pc:docMk/>
            <pc:sldMk cId="2866206098" sldId="279"/>
            <ac:spMk id="13" creationId="{00000000-0000-0000-0000-000000000000}"/>
          </ac:spMkLst>
        </pc:spChg>
      </pc:sldChg>
      <pc:sldChg chg="del">
        <pc:chgData name="Sara Pohjola" userId="67447e41f9ca657b" providerId="LiveId" clId="{F57BBC63-B370-40DF-A578-3C19F8DF18EC}" dt="2023-07-25T09:44:09.552" v="2" actId="47"/>
        <pc:sldMkLst>
          <pc:docMk/>
          <pc:sldMk cId="3720151333" sldId="286"/>
        </pc:sldMkLst>
      </pc:sldChg>
      <pc:sldChg chg="del">
        <pc:chgData name="Sara Pohjola" userId="67447e41f9ca657b" providerId="LiveId" clId="{F57BBC63-B370-40DF-A578-3C19F8DF18EC}" dt="2023-07-25T09:44:12.091" v="3" actId="47"/>
        <pc:sldMkLst>
          <pc:docMk/>
          <pc:sldMk cId="3617606056" sldId="300"/>
        </pc:sldMkLst>
      </pc:sldChg>
      <pc:sldChg chg="delSp mod">
        <pc:chgData name="Sara Pohjola" userId="67447e41f9ca657b" providerId="LiveId" clId="{F57BBC63-B370-40DF-A578-3C19F8DF18EC}" dt="2023-07-25T09:43:33.002" v="0" actId="478"/>
        <pc:sldMkLst>
          <pc:docMk/>
          <pc:sldMk cId="1725200713" sldId="301"/>
        </pc:sldMkLst>
        <pc:spChg chg="del">
          <ac:chgData name="Sara Pohjola" userId="67447e41f9ca657b" providerId="LiveId" clId="{F57BBC63-B370-40DF-A578-3C19F8DF18EC}" dt="2023-07-25T09:43:33.002" v="0" actId="478"/>
          <ac:spMkLst>
            <pc:docMk/>
            <pc:sldMk cId="1725200713" sldId="301"/>
            <ac:spMk id="1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DBDB8-C715-3345-A05F-8EE26E797F6B}" type="datetimeFigureOut">
              <a:rPr lang="en-US" smtClean="0"/>
              <a:t>8/8/23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C4A0F1-1211-B048-A58D-237EE329BF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3392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C4A0F1-1211-B048-A58D-237EE329BF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65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C4A0F1-1211-B048-A58D-237EE329BF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7912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463F-421D-DA4E-BB9D-845E14FC8DC2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0689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21463F-421D-DA4E-BB9D-845E14FC8DC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75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13" Type="http://schemas.openxmlformats.org/officeDocument/2006/relationships/image" Target="../media/image10.sv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21" Type="http://schemas.openxmlformats.org/officeDocument/2006/relationships/image" Target="../media/image18.png"/><Relationship Id="rId7" Type="http://schemas.openxmlformats.org/officeDocument/2006/relationships/image" Target="../media/image4.png"/><Relationship Id="rId12" Type="http://schemas.openxmlformats.org/officeDocument/2006/relationships/image" Target="../media/image9.sv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svg"/><Relationship Id="rId19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openxmlformats.org/officeDocument/2006/relationships/image" Target="../media/image11.gif"/><Relationship Id="rId22" Type="http://schemas.openxmlformats.org/officeDocument/2006/relationships/image" Target="../media/image19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4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jpeg"/><Relationship Id="rId10" Type="http://schemas.openxmlformats.org/officeDocument/2006/relationships/image" Target="../media/image25.png"/><Relationship Id="rId4" Type="http://schemas.openxmlformats.org/officeDocument/2006/relationships/image" Target="../media/image5.sv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4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.sv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7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9FF7284B-0E50-5C40-8E77-690C317069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6657" y="-800100"/>
            <a:ext cx="18489168" cy="123261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AE2AA896-9981-304A-BF0F-200B8963EF42}"/>
              </a:ext>
            </a:extLst>
          </p:cNvPr>
          <p:cNvSpPr/>
          <p:nvPr/>
        </p:nvSpPr>
        <p:spPr>
          <a:xfrm>
            <a:off x="-1637901" y="-1319983"/>
            <a:ext cx="12268200" cy="12573000"/>
          </a:xfrm>
          <a:prstGeom prst="rect">
            <a:avLst/>
          </a:prstGeom>
          <a:gradFill>
            <a:gsLst>
              <a:gs pos="0">
                <a:schemeClr val="bg1">
                  <a:alpha val="75574"/>
                </a:schemeClr>
              </a:gs>
              <a:gs pos="48000">
                <a:schemeClr val="bg1">
                  <a:alpha val="65000"/>
                </a:schemeClr>
              </a:gs>
              <a:gs pos="82000">
                <a:schemeClr val="bg1">
                  <a:alpha val="42059"/>
                </a:schemeClr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2"/>
          <p:cNvSpPr txBox="1"/>
          <p:nvPr/>
        </p:nvSpPr>
        <p:spPr>
          <a:xfrm>
            <a:off x="1434669" y="728135"/>
            <a:ext cx="7115748" cy="20470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489"/>
              </a:lnSpc>
            </a:pPr>
            <a:r>
              <a:rPr lang="en-US" sz="4400" b="1" dirty="0">
                <a:solidFill>
                  <a:srgbClr val="161249"/>
                </a:solidFill>
                <a:latin typeface="Montserrat SemiBold" pitchFamily="2" charset="77"/>
              </a:rPr>
              <a:t>Creative Requirements &amp; Best Practice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5400000">
            <a:off x="-217666" y="8561567"/>
            <a:ext cx="1986022" cy="231268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434668" y="3516511"/>
            <a:ext cx="7005926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500" dirty="0">
                <a:solidFill>
                  <a:srgbClr val="000000"/>
                </a:solidFill>
                <a:latin typeface="Montserrat Light" pitchFamily="2" charset="77"/>
              </a:rPr>
              <a:t>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EF0FA5A-42D3-C342-884E-5B5372427E9C}"/>
              </a:ext>
            </a:extLst>
          </p:cNvPr>
          <p:cNvGrpSpPr/>
          <p:nvPr/>
        </p:nvGrpSpPr>
        <p:grpSpPr>
          <a:xfrm>
            <a:off x="22326600" y="-336107"/>
            <a:ext cx="10959214" cy="10959214"/>
            <a:chOff x="11887200" y="-336107"/>
            <a:chExt cx="10959214" cy="10959214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11887200" y="-336107"/>
              <a:ext cx="10959214" cy="10959214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471047" y="3171825"/>
              <a:ext cx="303932" cy="31779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92355" y="3100783"/>
              <a:ext cx="408231" cy="388840"/>
            </a:xfrm>
            <a:prstGeom prst="rect">
              <a:avLst/>
            </a:prstGeom>
          </p:spPr>
        </p:pic>
        <p:sp>
          <p:nvSpPr>
            <p:cNvPr id="10" name="AutoShape 10"/>
            <p:cNvSpPr/>
            <p:nvPr/>
          </p:nvSpPr>
          <p:spPr>
            <a:xfrm>
              <a:off x="13411200" y="3622684"/>
              <a:ext cx="4096943" cy="0"/>
            </a:xfrm>
            <a:prstGeom prst="line">
              <a:avLst/>
            </a:prstGeom>
            <a:ln w="28575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14482818" y="3086100"/>
              <a:ext cx="1875792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4482818" y="3375324"/>
              <a:ext cx="2741294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2" name="Picture 8">
              <a:extLst>
                <a:ext uri="{FF2B5EF4-FFF2-40B4-BE49-F238E27FC236}">
                  <a16:creationId xmlns:a16="http://schemas.microsoft.com/office/drawing/2014/main" id="{1C6C919C-4E54-0C46-816B-5D3CD0D9B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471047" y="3955769"/>
              <a:ext cx="303932" cy="317799"/>
            </a:xfrm>
            <a:prstGeom prst="rect">
              <a:avLst/>
            </a:prstGeom>
          </p:spPr>
        </p:pic>
        <p:pic>
          <p:nvPicPr>
            <p:cNvPr id="43" name="Picture 9">
              <a:extLst>
                <a:ext uri="{FF2B5EF4-FFF2-40B4-BE49-F238E27FC236}">
                  <a16:creationId xmlns:a16="http://schemas.microsoft.com/office/drawing/2014/main" id="{C1CF1B51-9A55-4B4E-A20B-ADF67A458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92355" y="3884727"/>
              <a:ext cx="408231" cy="388840"/>
            </a:xfrm>
            <a:prstGeom prst="rect">
              <a:avLst/>
            </a:prstGeom>
          </p:spPr>
        </p:pic>
        <p:sp>
          <p:nvSpPr>
            <p:cNvPr id="44" name="AutoShape 10">
              <a:extLst>
                <a:ext uri="{FF2B5EF4-FFF2-40B4-BE49-F238E27FC236}">
                  <a16:creationId xmlns:a16="http://schemas.microsoft.com/office/drawing/2014/main" id="{B822F3A0-DC14-104E-BFA6-ADEEE9990437}"/>
                </a:ext>
              </a:extLst>
            </p:cNvPr>
            <p:cNvSpPr/>
            <p:nvPr/>
          </p:nvSpPr>
          <p:spPr>
            <a:xfrm>
              <a:off x="13411200" y="4406628"/>
              <a:ext cx="4096943" cy="0"/>
            </a:xfrm>
            <a:prstGeom prst="line">
              <a:avLst/>
            </a:prstGeom>
            <a:ln w="28575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5" name="AutoShape 11">
              <a:extLst>
                <a:ext uri="{FF2B5EF4-FFF2-40B4-BE49-F238E27FC236}">
                  <a16:creationId xmlns:a16="http://schemas.microsoft.com/office/drawing/2014/main" id="{5978A0AB-F9CE-0147-8056-1B3791C2BADD}"/>
                </a:ext>
              </a:extLst>
            </p:cNvPr>
            <p:cNvSpPr/>
            <p:nvPr/>
          </p:nvSpPr>
          <p:spPr>
            <a:xfrm>
              <a:off x="14482818" y="3870044"/>
              <a:ext cx="1875792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AutoShape 12">
              <a:extLst>
                <a:ext uri="{FF2B5EF4-FFF2-40B4-BE49-F238E27FC236}">
                  <a16:creationId xmlns:a16="http://schemas.microsoft.com/office/drawing/2014/main" id="{FC144B5C-4B84-1440-85A9-278FB6296842}"/>
                </a:ext>
              </a:extLst>
            </p:cNvPr>
            <p:cNvSpPr/>
            <p:nvPr/>
          </p:nvSpPr>
          <p:spPr>
            <a:xfrm>
              <a:off x="14482818" y="4159268"/>
              <a:ext cx="2741294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47" name="Picture 8">
              <a:extLst>
                <a:ext uri="{FF2B5EF4-FFF2-40B4-BE49-F238E27FC236}">
                  <a16:creationId xmlns:a16="http://schemas.microsoft.com/office/drawing/2014/main" id="{22512B36-0761-0F46-8B3A-0FA5A04EB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471047" y="4739713"/>
              <a:ext cx="303932" cy="317799"/>
            </a:xfrm>
            <a:prstGeom prst="rect">
              <a:avLst/>
            </a:prstGeom>
          </p:spPr>
        </p:pic>
        <p:pic>
          <p:nvPicPr>
            <p:cNvPr id="48" name="Picture 9">
              <a:extLst>
                <a:ext uri="{FF2B5EF4-FFF2-40B4-BE49-F238E27FC236}">
                  <a16:creationId xmlns:a16="http://schemas.microsoft.com/office/drawing/2014/main" id="{4DAA071A-E879-3841-A927-A93D77E509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92355" y="4668671"/>
              <a:ext cx="408231" cy="388840"/>
            </a:xfrm>
            <a:prstGeom prst="rect">
              <a:avLst/>
            </a:prstGeom>
          </p:spPr>
        </p:pic>
        <p:sp>
          <p:nvSpPr>
            <p:cNvPr id="49" name="AutoShape 10">
              <a:extLst>
                <a:ext uri="{FF2B5EF4-FFF2-40B4-BE49-F238E27FC236}">
                  <a16:creationId xmlns:a16="http://schemas.microsoft.com/office/drawing/2014/main" id="{E19F1DA3-0629-2840-9192-37BD96772397}"/>
                </a:ext>
              </a:extLst>
            </p:cNvPr>
            <p:cNvSpPr/>
            <p:nvPr/>
          </p:nvSpPr>
          <p:spPr>
            <a:xfrm>
              <a:off x="13411200" y="5190572"/>
              <a:ext cx="4096943" cy="0"/>
            </a:xfrm>
            <a:prstGeom prst="line">
              <a:avLst/>
            </a:prstGeom>
            <a:ln w="28575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0" name="AutoShape 11">
              <a:extLst>
                <a:ext uri="{FF2B5EF4-FFF2-40B4-BE49-F238E27FC236}">
                  <a16:creationId xmlns:a16="http://schemas.microsoft.com/office/drawing/2014/main" id="{560CB1DF-E061-4440-A14D-19B8F93C8B47}"/>
                </a:ext>
              </a:extLst>
            </p:cNvPr>
            <p:cNvSpPr/>
            <p:nvPr/>
          </p:nvSpPr>
          <p:spPr>
            <a:xfrm>
              <a:off x="14482818" y="4653988"/>
              <a:ext cx="1875792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1" name="AutoShape 12">
              <a:extLst>
                <a:ext uri="{FF2B5EF4-FFF2-40B4-BE49-F238E27FC236}">
                  <a16:creationId xmlns:a16="http://schemas.microsoft.com/office/drawing/2014/main" id="{92B0B09D-EE37-7843-89CF-295EAD5C76E4}"/>
                </a:ext>
              </a:extLst>
            </p:cNvPr>
            <p:cNvSpPr/>
            <p:nvPr/>
          </p:nvSpPr>
          <p:spPr>
            <a:xfrm>
              <a:off x="14482818" y="4943212"/>
              <a:ext cx="2741294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52" name="Picture 8">
              <a:extLst>
                <a:ext uri="{FF2B5EF4-FFF2-40B4-BE49-F238E27FC236}">
                  <a16:creationId xmlns:a16="http://schemas.microsoft.com/office/drawing/2014/main" id="{F5F2D6D7-DA7A-5A42-9A22-9375484079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471047" y="5506568"/>
              <a:ext cx="303932" cy="317799"/>
            </a:xfrm>
            <a:prstGeom prst="rect">
              <a:avLst/>
            </a:prstGeom>
          </p:spPr>
        </p:pic>
        <p:pic>
          <p:nvPicPr>
            <p:cNvPr id="53" name="Picture 9">
              <a:extLst>
                <a:ext uri="{FF2B5EF4-FFF2-40B4-BE49-F238E27FC236}">
                  <a16:creationId xmlns:a16="http://schemas.microsoft.com/office/drawing/2014/main" id="{A15D6D8E-0AC2-684F-A9CB-5884AE2235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92355" y="5435526"/>
              <a:ext cx="408231" cy="388840"/>
            </a:xfrm>
            <a:prstGeom prst="rect">
              <a:avLst/>
            </a:prstGeom>
          </p:spPr>
        </p:pic>
        <p:sp>
          <p:nvSpPr>
            <p:cNvPr id="54" name="AutoShape 10">
              <a:extLst>
                <a:ext uri="{FF2B5EF4-FFF2-40B4-BE49-F238E27FC236}">
                  <a16:creationId xmlns:a16="http://schemas.microsoft.com/office/drawing/2014/main" id="{CAC7DCB1-A430-7A40-837C-DD44910F2A58}"/>
                </a:ext>
              </a:extLst>
            </p:cNvPr>
            <p:cNvSpPr/>
            <p:nvPr/>
          </p:nvSpPr>
          <p:spPr>
            <a:xfrm>
              <a:off x="13411200" y="5957427"/>
              <a:ext cx="4096943" cy="0"/>
            </a:xfrm>
            <a:prstGeom prst="line">
              <a:avLst/>
            </a:prstGeom>
            <a:ln w="28575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AutoShape 11">
              <a:extLst>
                <a:ext uri="{FF2B5EF4-FFF2-40B4-BE49-F238E27FC236}">
                  <a16:creationId xmlns:a16="http://schemas.microsoft.com/office/drawing/2014/main" id="{E039C075-2F2C-ED4A-BA67-45C160D52253}"/>
                </a:ext>
              </a:extLst>
            </p:cNvPr>
            <p:cNvSpPr/>
            <p:nvPr/>
          </p:nvSpPr>
          <p:spPr>
            <a:xfrm>
              <a:off x="14482818" y="5420843"/>
              <a:ext cx="1875792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AutoShape 12">
              <a:extLst>
                <a:ext uri="{FF2B5EF4-FFF2-40B4-BE49-F238E27FC236}">
                  <a16:creationId xmlns:a16="http://schemas.microsoft.com/office/drawing/2014/main" id="{70A94361-C887-1942-8602-ABA2CC376947}"/>
                </a:ext>
              </a:extLst>
            </p:cNvPr>
            <p:cNvSpPr/>
            <p:nvPr/>
          </p:nvSpPr>
          <p:spPr>
            <a:xfrm>
              <a:off x="14482818" y="5710067"/>
              <a:ext cx="2741294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57" name="Picture 8">
              <a:extLst>
                <a:ext uri="{FF2B5EF4-FFF2-40B4-BE49-F238E27FC236}">
                  <a16:creationId xmlns:a16="http://schemas.microsoft.com/office/drawing/2014/main" id="{0ED8D00A-82A4-B448-A406-61C334CC1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471047" y="6277856"/>
              <a:ext cx="303932" cy="317799"/>
            </a:xfrm>
            <a:prstGeom prst="rect">
              <a:avLst/>
            </a:prstGeom>
          </p:spPr>
        </p:pic>
        <p:pic>
          <p:nvPicPr>
            <p:cNvPr id="58" name="Picture 9">
              <a:extLst>
                <a:ext uri="{FF2B5EF4-FFF2-40B4-BE49-F238E27FC236}">
                  <a16:creationId xmlns:a16="http://schemas.microsoft.com/office/drawing/2014/main" id="{349F734E-129E-7C4C-B04C-D17E2292D8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92355" y="6206814"/>
              <a:ext cx="408231" cy="388840"/>
            </a:xfrm>
            <a:prstGeom prst="rect">
              <a:avLst/>
            </a:prstGeom>
          </p:spPr>
        </p:pic>
        <p:sp>
          <p:nvSpPr>
            <p:cNvPr id="59" name="AutoShape 10">
              <a:extLst>
                <a:ext uri="{FF2B5EF4-FFF2-40B4-BE49-F238E27FC236}">
                  <a16:creationId xmlns:a16="http://schemas.microsoft.com/office/drawing/2014/main" id="{31EA07D1-7AFB-0A4B-8F31-BE532861FE69}"/>
                </a:ext>
              </a:extLst>
            </p:cNvPr>
            <p:cNvSpPr/>
            <p:nvPr/>
          </p:nvSpPr>
          <p:spPr>
            <a:xfrm>
              <a:off x="13411200" y="6728715"/>
              <a:ext cx="4096943" cy="0"/>
            </a:xfrm>
            <a:prstGeom prst="line">
              <a:avLst/>
            </a:prstGeom>
            <a:ln w="28575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AutoShape 11">
              <a:extLst>
                <a:ext uri="{FF2B5EF4-FFF2-40B4-BE49-F238E27FC236}">
                  <a16:creationId xmlns:a16="http://schemas.microsoft.com/office/drawing/2014/main" id="{947C92F6-088D-7C4D-99D1-22DC2F844D0B}"/>
                </a:ext>
              </a:extLst>
            </p:cNvPr>
            <p:cNvSpPr/>
            <p:nvPr/>
          </p:nvSpPr>
          <p:spPr>
            <a:xfrm>
              <a:off x="14482818" y="6192131"/>
              <a:ext cx="1875792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AutoShape 12">
              <a:extLst>
                <a:ext uri="{FF2B5EF4-FFF2-40B4-BE49-F238E27FC236}">
                  <a16:creationId xmlns:a16="http://schemas.microsoft.com/office/drawing/2014/main" id="{90800FDA-B7AA-9C40-AA1C-B878D32C5254}"/>
                </a:ext>
              </a:extLst>
            </p:cNvPr>
            <p:cNvSpPr/>
            <p:nvPr/>
          </p:nvSpPr>
          <p:spPr>
            <a:xfrm>
              <a:off x="14482818" y="6481355"/>
              <a:ext cx="2741294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pic>
          <p:nvPicPr>
            <p:cNvPr id="62" name="Picture 8">
              <a:extLst>
                <a:ext uri="{FF2B5EF4-FFF2-40B4-BE49-F238E27FC236}">
                  <a16:creationId xmlns:a16="http://schemas.microsoft.com/office/drawing/2014/main" id="{C1B5B035-3C55-9C47-9C1A-BA0970D7E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3471047" y="7061800"/>
              <a:ext cx="303932" cy="317799"/>
            </a:xfrm>
            <a:prstGeom prst="rect">
              <a:avLst/>
            </a:prstGeom>
          </p:spPr>
        </p:pic>
        <p:pic>
          <p:nvPicPr>
            <p:cNvPr id="63" name="Picture 9">
              <a:extLst>
                <a:ext uri="{FF2B5EF4-FFF2-40B4-BE49-F238E27FC236}">
                  <a16:creationId xmlns:a16="http://schemas.microsoft.com/office/drawing/2014/main" id="{45C775CF-D4CC-8D4F-BB0C-2F81FF963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>
              <a:fillRect/>
            </a:stretch>
          </p:blipFill>
          <p:spPr>
            <a:xfrm>
              <a:off x="13892355" y="6990758"/>
              <a:ext cx="408231" cy="388840"/>
            </a:xfrm>
            <a:prstGeom prst="rect">
              <a:avLst/>
            </a:prstGeom>
          </p:spPr>
        </p:pic>
        <p:sp>
          <p:nvSpPr>
            <p:cNvPr id="64" name="AutoShape 10">
              <a:extLst>
                <a:ext uri="{FF2B5EF4-FFF2-40B4-BE49-F238E27FC236}">
                  <a16:creationId xmlns:a16="http://schemas.microsoft.com/office/drawing/2014/main" id="{31E25199-DB6F-E849-B853-C256884ED60F}"/>
                </a:ext>
              </a:extLst>
            </p:cNvPr>
            <p:cNvSpPr/>
            <p:nvPr/>
          </p:nvSpPr>
          <p:spPr>
            <a:xfrm>
              <a:off x="13411200" y="7512659"/>
              <a:ext cx="4096943" cy="0"/>
            </a:xfrm>
            <a:prstGeom prst="line">
              <a:avLst/>
            </a:prstGeom>
            <a:ln w="28575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AutoShape 11">
              <a:extLst>
                <a:ext uri="{FF2B5EF4-FFF2-40B4-BE49-F238E27FC236}">
                  <a16:creationId xmlns:a16="http://schemas.microsoft.com/office/drawing/2014/main" id="{8AF2CFC9-7242-B947-AEDB-8BA341B960ED}"/>
                </a:ext>
              </a:extLst>
            </p:cNvPr>
            <p:cNvSpPr/>
            <p:nvPr/>
          </p:nvSpPr>
          <p:spPr>
            <a:xfrm>
              <a:off x="14482818" y="6976075"/>
              <a:ext cx="1875792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AutoShape 12">
              <a:extLst>
                <a:ext uri="{FF2B5EF4-FFF2-40B4-BE49-F238E27FC236}">
                  <a16:creationId xmlns:a16="http://schemas.microsoft.com/office/drawing/2014/main" id="{CC4EBBE5-23B2-3740-B305-8EE8001F7BF7}"/>
                </a:ext>
              </a:extLst>
            </p:cNvPr>
            <p:cNvSpPr/>
            <p:nvPr/>
          </p:nvSpPr>
          <p:spPr>
            <a:xfrm>
              <a:off x="14482818" y="7265299"/>
              <a:ext cx="2741294" cy="0"/>
            </a:xfrm>
            <a:prstGeom prst="line">
              <a:avLst/>
            </a:prstGeom>
            <a:ln w="228600" cap="rnd">
              <a:solidFill>
                <a:srgbClr val="EFEFEF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GB"/>
            </a:p>
          </p:txBody>
        </p: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9570B5D-8CEE-4C46-A603-BB542BB1D575}"/>
              </a:ext>
            </a:extLst>
          </p:cNvPr>
          <p:cNvCxnSpPr/>
          <p:nvPr/>
        </p:nvCxnSpPr>
        <p:spPr>
          <a:xfrm>
            <a:off x="1398290" y="3100783"/>
            <a:ext cx="10668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8221896-8885-D49C-2EE0-81B366A08C0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5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4677335" y="1664028"/>
            <a:ext cx="11549538" cy="11549538"/>
          </a:xfrm>
          <a:prstGeom prst="rect">
            <a:avLst/>
          </a:prstGeom>
        </p:spPr>
      </p:pic>
      <p:pic>
        <p:nvPicPr>
          <p:cNvPr id="5" name="Picture 10" descr="15 Email Marketing Campaign Examples to Inspire Your Next Campaign">
            <a:extLst>
              <a:ext uri="{FF2B5EF4-FFF2-40B4-BE49-F238E27FC236}">
                <a16:creationId xmlns:a16="http://schemas.microsoft.com/office/drawing/2014/main" id="{B1056B88-D1A9-499E-9EF6-A6BE627402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55" y="368965"/>
            <a:ext cx="2808564" cy="6277852"/>
          </a:xfrm>
          <a:prstGeom prst="rect">
            <a:avLst/>
          </a:prstGeom>
          <a:noFill/>
          <a:effectLst>
            <a:outerShdw blurRad="50800" dist="165059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2" descr="15 Best Email Marketing Examples in 2022 | Enginemailer">
            <a:extLst>
              <a:ext uri="{FF2B5EF4-FFF2-40B4-BE49-F238E27FC236}">
                <a16:creationId xmlns:a16="http://schemas.microsoft.com/office/drawing/2014/main" id="{BF0B075D-0BB0-8B71-B976-4C99CD614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7797" y="8623663"/>
            <a:ext cx="2866229" cy="4595346"/>
          </a:xfrm>
          <a:prstGeom prst="rect">
            <a:avLst/>
          </a:prstGeom>
          <a:noFill/>
          <a:effectLst>
            <a:outerShdw blurRad="50800" dist="165059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12 Best Email Marketing Examples to Idealise for 2023">
            <a:extLst>
              <a:ext uri="{FF2B5EF4-FFF2-40B4-BE49-F238E27FC236}">
                <a16:creationId xmlns:a16="http://schemas.microsoft.com/office/drawing/2014/main" id="{C91E4777-079A-AC75-4630-A68530219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56" y="7027238"/>
            <a:ext cx="2831300" cy="5947106"/>
          </a:xfrm>
          <a:prstGeom prst="rect">
            <a:avLst/>
          </a:prstGeom>
          <a:noFill/>
          <a:effectLst>
            <a:outerShdw blurRad="50800" dist="165059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4" descr="31 Best Email Marketing Examples To Get Inspired [+Templates]">
            <a:extLst>
              <a:ext uri="{FF2B5EF4-FFF2-40B4-BE49-F238E27FC236}">
                <a16:creationId xmlns:a16="http://schemas.microsoft.com/office/drawing/2014/main" id="{A7DDB6B5-0A8F-3882-F958-09A3708C2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2422" y="2299063"/>
            <a:ext cx="2837724" cy="5947106"/>
          </a:xfrm>
          <a:prstGeom prst="rect">
            <a:avLst/>
          </a:prstGeom>
          <a:noFill/>
          <a:effectLst>
            <a:outerShdw blurRad="50800" dist="165059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12 Best Email Marketing Examples to Idealise for 2023">
            <a:extLst>
              <a:ext uri="{FF2B5EF4-FFF2-40B4-BE49-F238E27FC236}">
                <a16:creationId xmlns:a16="http://schemas.microsoft.com/office/drawing/2014/main" id="{2DF6B548-5C39-A325-4E29-F8D5597E64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8438" y="-3589431"/>
            <a:ext cx="2805320" cy="360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0" descr="30+ Best Email Marketing Campaign Examples &amp; Why They Work">
            <a:extLst>
              <a:ext uri="{FF2B5EF4-FFF2-40B4-BE49-F238E27FC236}">
                <a16:creationId xmlns:a16="http://schemas.microsoft.com/office/drawing/2014/main" id="{7120095E-E07D-028B-B1BA-125F456540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7036" y="-506897"/>
            <a:ext cx="2827558" cy="5335417"/>
          </a:xfrm>
          <a:prstGeom prst="rect">
            <a:avLst/>
          </a:prstGeom>
          <a:noFill/>
          <a:effectLst>
            <a:outerShdw blurRad="50800" dist="253546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0">
            <a:extLst>
              <a:ext uri="{FF2B5EF4-FFF2-40B4-BE49-F238E27FC236}">
                <a16:creationId xmlns:a16="http://schemas.microsoft.com/office/drawing/2014/main" id="{3026C4A8-BDD0-4510-67AF-1B7DCB53DA8E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767036" y="5197391"/>
            <a:ext cx="2805335" cy="3395294"/>
          </a:xfrm>
          <a:prstGeom prst="rect">
            <a:avLst/>
          </a:prstGeom>
          <a:noFill/>
          <a:effectLst>
            <a:outerShdw blurRad="50800" dist="253546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AC7B436-32D6-1723-6D80-59A17108D22B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773400" y="8953500"/>
            <a:ext cx="2823479" cy="7096853"/>
          </a:xfrm>
          <a:prstGeom prst="rect">
            <a:avLst/>
          </a:prstGeom>
          <a:noFill/>
          <a:effectLst>
            <a:outerShdw blurRad="50800" dist="253546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C7D1D13-DCC0-AC59-2D94-0662284CF9C3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68" y="109922"/>
            <a:ext cx="3143777" cy="59916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3">
            <a:extLst>
              <a:ext uri="{FF2B5EF4-FFF2-40B4-BE49-F238E27FC236}">
                <a16:creationId xmlns:a16="http://schemas.microsoft.com/office/drawing/2014/main" id="{51EBD053-BDE2-7C45-8AFD-EF1D75A070F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alphaModFix amt="75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7409"/>
          <a:stretch>
            <a:fillRect/>
          </a:stretch>
        </p:blipFill>
        <p:spPr>
          <a:xfrm rot="16200000">
            <a:off x="2436463" y="-3834191"/>
            <a:ext cx="23712770" cy="2092975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5A11AF9A-FDF3-B14D-B809-91AB25355146}"/>
              </a:ext>
            </a:extLst>
          </p:cNvPr>
          <p:cNvSpPr/>
          <p:nvPr/>
        </p:nvSpPr>
        <p:spPr>
          <a:xfrm>
            <a:off x="-1" y="0"/>
            <a:ext cx="12531637" cy="10287000"/>
          </a:xfrm>
          <a:prstGeom prst="rect">
            <a:avLst/>
          </a:prstGeom>
          <a:gradFill>
            <a:gsLst>
              <a:gs pos="0">
                <a:schemeClr val="bg1"/>
              </a:gs>
              <a:gs pos="67000">
                <a:schemeClr val="bg1"/>
              </a:gs>
              <a:gs pos="87000">
                <a:schemeClr val="bg1">
                  <a:alpha val="42059"/>
                </a:schemeClr>
              </a:gs>
              <a:gs pos="98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9" name="TextBox 66">
            <a:extLst>
              <a:ext uri="{FF2B5EF4-FFF2-40B4-BE49-F238E27FC236}">
                <a16:creationId xmlns:a16="http://schemas.microsoft.com/office/drawing/2014/main" id="{8B9C6042-F993-C447-A0A0-E13C79415C27}"/>
              </a:ext>
            </a:extLst>
          </p:cNvPr>
          <p:cNvSpPr txBox="1"/>
          <p:nvPr/>
        </p:nvSpPr>
        <p:spPr>
          <a:xfrm>
            <a:off x="762002" y="637695"/>
            <a:ext cx="10270269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4500" dirty="0">
                <a:solidFill>
                  <a:srgbClr val="161249"/>
                </a:solidFill>
                <a:latin typeface="Montserrat Medium"/>
              </a:rPr>
              <a:t>Email Creative Best Practice</a:t>
            </a:r>
            <a:endParaRPr lang="en-US" sz="4500" b="1" dirty="0">
              <a:solidFill>
                <a:srgbClr val="161249"/>
              </a:solidFill>
              <a:latin typeface="Montserrat SemiBold"/>
            </a:endParaRPr>
          </a:p>
          <a:p>
            <a:pPr>
              <a:defRPr/>
            </a:pPr>
            <a:endParaRPr lang="en-US" sz="4500" dirty="0">
              <a:solidFill>
                <a:srgbClr val="161249"/>
              </a:solidFill>
              <a:latin typeface="Montserrat SemiBold" panose="00000700000000000000" pitchFamily="2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CE13AF-0465-014F-A0DF-319235274100}"/>
              </a:ext>
            </a:extLst>
          </p:cNvPr>
          <p:cNvGrpSpPr/>
          <p:nvPr/>
        </p:nvGrpSpPr>
        <p:grpSpPr>
          <a:xfrm>
            <a:off x="26784831" y="-12767219"/>
            <a:ext cx="18377381" cy="10325100"/>
            <a:chOff x="-13180" y="1"/>
            <a:chExt cx="18377380" cy="103251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AE9447A-7AE2-484E-82BF-2E74BF9ECE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3180" y="1"/>
              <a:ext cx="18377380" cy="10325100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DCA7BD88-CFE1-4B4F-8DF9-F2F33EB66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11980">
              <a:off x="10490864" y="1915565"/>
              <a:ext cx="3163335" cy="1362566"/>
            </a:xfrm>
            <a:prstGeom prst="rect">
              <a:avLst/>
            </a:prstGeom>
          </p:spPr>
        </p:pic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421C7F42-5648-9848-B313-31730D309E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00249">
              <a:off x="10723335" y="3316237"/>
              <a:ext cx="2887991" cy="622356"/>
            </a:xfrm>
            <a:prstGeom prst="rect">
              <a:avLst/>
            </a:prstGeom>
          </p:spPr>
        </p:pic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CA408AA0-793B-AA4D-9789-35523B9B76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00249">
              <a:off x="10806396" y="3992550"/>
              <a:ext cx="2887991" cy="622356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41040BF7-6071-1C42-8C6A-BA2B140063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00249">
              <a:off x="10887176" y="4691455"/>
              <a:ext cx="2887991" cy="62235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80D5D935-7D02-C14B-ABB2-716FA77737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00249">
              <a:off x="10994413" y="5420467"/>
              <a:ext cx="2887991" cy="62235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C5193AF7-D1E5-0441-9E78-1DBAB55A8C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1300249">
              <a:off x="11085529" y="6149177"/>
              <a:ext cx="2887991" cy="622356"/>
            </a:xfrm>
            <a:prstGeom prst="rect">
              <a:avLst/>
            </a:prstGeom>
          </p:spPr>
        </p:pic>
      </p:grpSp>
      <p:sp>
        <p:nvSpPr>
          <p:cNvPr id="40" name="TextBox 66">
            <a:extLst>
              <a:ext uri="{FF2B5EF4-FFF2-40B4-BE49-F238E27FC236}">
                <a16:creationId xmlns:a16="http://schemas.microsoft.com/office/drawing/2014/main" id="{241F13A4-A213-854F-8639-9FE56168DD8A}"/>
              </a:ext>
            </a:extLst>
          </p:cNvPr>
          <p:cNvSpPr txBox="1"/>
          <p:nvPr/>
        </p:nvSpPr>
        <p:spPr>
          <a:xfrm>
            <a:off x="27651062" y="-11738520"/>
            <a:ext cx="6766949" cy="2077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4500" dirty="0">
                <a:solidFill>
                  <a:srgbClr val="161249"/>
                </a:solidFill>
                <a:latin typeface="Montserrat Light" pitchFamily="2" charset="77"/>
              </a:rPr>
              <a:t>Leverage </a:t>
            </a:r>
            <a:r>
              <a:rPr lang="en-US" sz="4500" dirty="0">
                <a:solidFill>
                  <a:srgbClr val="161249"/>
                </a:solidFill>
                <a:latin typeface="Montserrat Medium" pitchFamily="2" charset="77"/>
              </a:rPr>
              <a:t>inbox data </a:t>
            </a:r>
            <a:r>
              <a:rPr lang="en-US" sz="4500" dirty="0">
                <a:solidFill>
                  <a:srgbClr val="161249"/>
                </a:solidFill>
                <a:latin typeface="Montserrat Light" pitchFamily="2" charset="77"/>
              </a:rPr>
              <a:t>to improve </a:t>
            </a:r>
            <a:r>
              <a:rPr lang="en-US" sz="4500" dirty="0">
                <a:solidFill>
                  <a:srgbClr val="161249"/>
                </a:solidFill>
                <a:latin typeface="Montserrat Medium" pitchFamily="2" charset="77"/>
              </a:rPr>
              <a:t>omnichannel targeting &amp; ROI </a:t>
            </a:r>
          </a:p>
        </p:txBody>
      </p:sp>
      <p:sp>
        <p:nvSpPr>
          <p:cNvPr id="43" name="TextBox 8">
            <a:extLst>
              <a:ext uri="{FF2B5EF4-FFF2-40B4-BE49-F238E27FC236}">
                <a16:creationId xmlns:a16="http://schemas.microsoft.com/office/drawing/2014/main" id="{3EF71042-F309-0546-A640-A75922D2BBCF}"/>
              </a:ext>
            </a:extLst>
          </p:cNvPr>
          <p:cNvSpPr txBox="1"/>
          <p:nvPr/>
        </p:nvSpPr>
        <p:spPr>
          <a:xfrm>
            <a:off x="27656279" y="-8242351"/>
            <a:ext cx="3560486" cy="55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2"/>
              </a:lnSpc>
              <a:defRPr/>
            </a:pPr>
            <a:r>
              <a:rPr lang="en-US" sz="3200" b="1" dirty="0">
                <a:solidFill>
                  <a:srgbClr val="EE6364"/>
                </a:solidFill>
                <a:latin typeface="Montserrat SemiBold" pitchFamily="2" charset="77"/>
              </a:rPr>
              <a:t>Actions</a:t>
            </a:r>
          </a:p>
        </p:txBody>
      </p:sp>
      <p:sp>
        <p:nvSpPr>
          <p:cNvPr id="44" name="TextBox 9">
            <a:extLst>
              <a:ext uri="{FF2B5EF4-FFF2-40B4-BE49-F238E27FC236}">
                <a16:creationId xmlns:a16="http://schemas.microsoft.com/office/drawing/2014/main" id="{C1FAA479-CFFE-8344-AEA5-8D05F1E5E4A9}"/>
              </a:ext>
            </a:extLst>
          </p:cNvPr>
          <p:cNvSpPr txBox="1"/>
          <p:nvPr/>
        </p:nvSpPr>
        <p:spPr>
          <a:xfrm>
            <a:off x="27656279" y="-7592853"/>
            <a:ext cx="26670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Montserrat Light" pitchFamily="2" charset="77"/>
              </a:rPr>
              <a:t>Send, open &amp; click from emails</a:t>
            </a:r>
          </a:p>
        </p:txBody>
      </p:sp>
      <p:sp>
        <p:nvSpPr>
          <p:cNvPr id="53" name="TextBox 12">
            <a:extLst>
              <a:ext uri="{FF2B5EF4-FFF2-40B4-BE49-F238E27FC236}">
                <a16:creationId xmlns:a16="http://schemas.microsoft.com/office/drawing/2014/main" id="{811472A2-5F28-0344-906B-1FE23C3E65EE}"/>
              </a:ext>
            </a:extLst>
          </p:cNvPr>
          <p:cNvSpPr txBox="1"/>
          <p:nvPr/>
        </p:nvSpPr>
        <p:spPr>
          <a:xfrm>
            <a:off x="31541319" y="-8242350"/>
            <a:ext cx="3105293" cy="55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2"/>
              </a:lnSpc>
              <a:defRPr/>
            </a:pPr>
            <a:r>
              <a:rPr lang="en-GB" sz="3200" b="1" dirty="0">
                <a:solidFill>
                  <a:srgbClr val="EE6364"/>
                </a:solidFill>
                <a:latin typeface="Montserrat SemiBold" pitchFamily="2" charset="77"/>
              </a:rPr>
              <a:t>Behaviours</a:t>
            </a:r>
          </a:p>
        </p:txBody>
      </p:sp>
      <p:sp>
        <p:nvSpPr>
          <p:cNvPr id="55" name="TextBox 10">
            <a:extLst>
              <a:ext uri="{FF2B5EF4-FFF2-40B4-BE49-F238E27FC236}">
                <a16:creationId xmlns:a16="http://schemas.microsoft.com/office/drawing/2014/main" id="{6D1674F1-5665-CD43-B1FA-DF8BFC50F167}"/>
              </a:ext>
            </a:extLst>
          </p:cNvPr>
          <p:cNvSpPr txBox="1"/>
          <p:nvPr/>
        </p:nvSpPr>
        <p:spPr>
          <a:xfrm>
            <a:off x="27656279" y="-5773707"/>
            <a:ext cx="3740286" cy="55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2"/>
              </a:lnSpc>
              <a:defRPr/>
            </a:pPr>
            <a:r>
              <a:rPr lang="en-US" sz="3200" b="1" dirty="0">
                <a:solidFill>
                  <a:srgbClr val="EE6364"/>
                </a:solidFill>
                <a:latin typeface="Montserrat SemiBold" pitchFamily="2" charset="77"/>
              </a:rPr>
              <a:t>Demographics</a:t>
            </a:r>
          </a:p>
        </p:txBody>
      </p:sp>
      <p:pic>
        <p:nvPicPr>
          <p:cNvPr id="90" name="Picture 5">
            <a:extLst>
              <a:ext uri="{FF2B5EF4-FFF2-40B4-BE49-F238E27FC236}">
                <a16:creationId xmlns:a16="http://schemas.microsoft.com/office/drawing/2014/main" id="{2BF54479-1E21-BE40-8D2B-16871C48408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204212" y="-217827"/>
            <a:ext cx="2245029" cy="225734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0EF8836-AEA7-93C9-2D43-955B0BA60097}"/>
              </a:ext>
            </a:extLst>
          </p:cNvPr>
          <p:cNvSpPr txBox="1"/>
          <p:nvPr/>
        </p:nvSpPr>
        <p:spPr>
          <a:xfrm>
            <a:off x="8261604" y="1753863"/>
            <a:ext cx="246065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TextBox 11">
            <a:extLst>
              <a:ext uri="{FF2B5EF4-FFF2-40B4-BE49-F238E27FC236}">
                <a16:creationId xmlns:a16="http://schemas.microsoft.com/office/drawing/2014/main" id="{EAE7F0EC-CB75-B342-96F2-04E4AB825D4B}"/>
              </a:ext>
            </a:extLst>
          </p:cNvPr>
          <p:cNvSpPr txBox="1"/>
          <p:nvPr/>
        </p:nvSpPr>
        <p:spPr>
          <a:xfrm>
            <a:off x="27656279" y="-5124209"/>
            <a:ext cx="2667002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Montserrat Light" pitchFamily="2" charset="77"/>
              </a:rPr>
              <a:t>Age, gender, HHI, geo, family &amp; more</a:t>
            </a:r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490F764D-A601-0D4A-9B48-19B2A54F181B}"/>
              </a:ext>
            </a:extLst>
          </p:cNvPr>
          <p:cNvSpPr txBox="1"/>
          <p:nvPr/>
        </p:nvSpPr>
        <p:spPr>
          <a:xfrm>
            <a:off x="31541319" y="-5787321"/>
            <a:ext cx="2700579" cy="5534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52"/>
              </a:lnSpc>
              <a:defRPr/>
            </a:pPr>
            <a:r>
              <a:rPr lang="en-US" sz="3200" b="1" dirty="0">
                <a:solidFill>
                  <a:srgbClr val="EE6364"/>
                </a:solidFill>
                <a:latin typeface="Montserrat SemiBold" pitchFamily="2" charset="77"/>
              </a:rPr>
              <a:t>Modelled</a:t>
            </a:r>
          </a:p>
        </p:txBody>
      </p:sp>
      <p:sp>
        <p:nvSpPr>
          <p:cNvPr id="58" name="TextBox 15">
            <a:extLst>
              <a:ext uri="{FF2B5EF4-FFF2-40B4-BE49-F238E27FC236}">
                <a16:creationId xmlns:a16="http://schemas.microsoft.com/office/drawing/2014/main" id="{D40049D9-4B96-BF4F-AAAC-5540133DD766}"/>
              </a:ext>
            </a:extLst>
          </p:cNvPr>
          <p:cNvSpPr txBox="1"/>
          <p:nvPr/>
        </p:nvSpPr>
        <p:spPr>
          <a:xfrm>
            <a:off x="31541321" y="-5137825"/>
            <a:ext cx="266700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Montserrat Light" pitchFamily="2" charset="77"/>
              </a:rPr>
              <a:t>Predictions on wealth, car + home ownership &amp; more...</a:t>
            </a:r>
          </a:p>
        </p:txBody>
      </p: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A92D414-6025-0B4E-83F8-B5F7A8490B5C}"/>
              </a:ext>
            </a:extLst>
          </p:cNvPr>
          <p:cNvCxnSpPr/>
          <p:nvPr/>
        </p:nvCxnSpPr>
        <p:spPr>
          <a:xfrm>
            <a:off x="27706109" y="-8882192"/>
            <a:ext cx="1066800" cy="0"/>
          </a:xfrm>
          <a:prstGeom prst="line">
            <a:avLst/>
          </a:pr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3">
            <a:extLst>
              <a:ext uri="{FF2B5EF4-FFF2-40B4-BE49-F238E27FC236}">
                <a16:creationId xmlns:a16="http://schemas.microsoft.com/office/drawing/2014/main" id="{A02270AD-E4BC-8544-B8FD-37D032FA78C7}"/>
              </a:ext>
            </a:extLst>
          </p:cNvPr>
          <p:cNvSpPr txBox="1"/>
          <p:nvPr/>
        </p:nvSpPr>
        <p:spPr>
          <a:xfrm>
            <a:off x="31570322" y="-7589088"/>
            <a:ext cx="266700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rgbClr val="000000"/>
                </a:solidFill>
                <a:latin typeface="Montserrat Light" pitchFamily="2" charset="77"/>
              </a:rPr>
              <a:t>Real time interests &amp; intent from the inbox </a:t>
            </a:r>
          </a:p>
        </p:txBody>
      </p:sp>
      <p:pic>
        <p:nvPicPr>
          <p:cNvPr id="91" name="Picture 5">
            <a:extLst>
              <a:ext uri="{FF2B5EF4-FFF2-40B4-BE49-F238E27FC236}">
                <a16:creationId xmlns:a16="http://schemas.microsoft.com/office/drawing/2014/main" id="{D297C6B7-370B-964D-8782-338A33FE1208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747571" y="528545"/>
            <a:ext cx="2245029" cy="225734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2B77054-E0F9-3E3A-0C4A-123BD942D7B5}"/>
              </a:ext>
            </a:extLst>
          </p:cNvPr>
          <p:cNvSpPr txBox="1"/>
          <p:nvPr/>
        </p:nvSpPr>
        <p:spPr>
          <a:xfrm>
            <a:off x="773614" y="1553126"/>
            <a:ext cx="11630338" cy="81603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Clear headline above the fold (first 300ish pixels) with the key benefit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Button above the fold, which contrasts with the image and looks like a button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Button on every page scroll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Text is easy to scan, use of bullets points and avoid long paragraphs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Use icons to illustrate key points e.g. 0% finance, free delivery etc.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50:50 images to text but images always perform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Use roundels on images to highlight additional offers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600 pixel wide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Single column 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Use known brands/partnerships near the top of the creative to provide validation for your brand e.g. Seen in X, Y, Z or Stocked in X, Y, z, worn by X, Y, Z, or brands stocked include X, Y, Z or compare offers from X, Y, z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Font needs to be an email friendly font on text (fine to use any fonts on images). If you want to use your font, always ensure there is a fallback font you are happy with.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2200" dirty="0">
                <a:solidFill>
                  <a:srgbClr val="161249"/>
                </a:solidFill>
                <a:latin typeface="Montserrat" pitchFamily="2" charset="77"/>
              </a:rPr>
              <a:t>Background images will be stripped out on outlook – avoid using them</a:t>
            </a:r>
            <a:endParaRPr lang="en-US" sz="2200" dirty="0">
              <a:solidFill>
                <a:srgbClr val="161249"/>
              </a:solidFill>
              <a:latin typeface="Montserrat" pitchFamily="2" charset="77"/>
            </a:endParaRPr>
          </a:p>
        </p:txBody>
      </p:sp>
      <p:pic>
        <p:nvPicPr>
          <p:cNvPr id="8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ECBCEE8E-2156-9527-CF95-31D8148879F3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96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3728645">
            <a:off x="10350672" y="6881161"/>
            <a:ext cx="6303208" cy="6303208"/>
          </a:xfrm>
          <a:prstGeom prst="rect">
            <a:avLst/>
          </a:prstGeom>
        </p:spPr>
      </p:pic>
      <p:grpSp>
        <p:nvGrpSpPr>
          <p:cNvPr id="45" name="Group 9">
            <a:extLst>
              <a:ext uri="{FF2B5EF4-FFF2-40B4-BE49-F238E27FC236}">
                <a16:creationId xmlns:a16="http://schemas.microsoft.com/office/drawing/2014/main" id="{6329BD97-F676-B279-5B12-96A1F0E18D62}"/>
              </a:ext>
            </a:extLst>
          </p:cNvPr>
          <p:cNvGrpSpPr>
            <a:grpSpLocks noChangeAspect="1"/>
          </p:cNvGrpSpPr>
          <p:nvPr/>
        </p:nvGrpSpPr>
        <p:grpSpPr>
          <a:xfrm>
            <a:off x="12685347" y="2196287"/>
            <a:ext cx="5285096" cy="9316031"/>
            <a:chOff x="0" y="0"/>
            <a:chExt cx="2620010" cy="5184140"/>
          </a:xfrm>
        </p:grpSpPr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1564ECB-4CC0-BAAC-9E43-4B7DC63C8CC4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  <a:effectLst>
              <a:outerShdw blurRad="50800" dist="129624" dir="2700000" algn="tl" rotWithShape="0">
                <a:prstClr val="black">
                  <a:alpha val="40000"/>
                </a:prstClr>
              </a:outerShdw>
            </a:effec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1" name="Freeform 11">
              <a:extLst>
                <a:ext uri="{FF2B5EF4-FFF2-40B4-BE49-F238E27FC236}">
                  <a16:creationId xmlns:a16="http://schemas.microsoft.com/office/drawing/2014/main" id="{E0248DB4-A619-5A76-5F29-A45D181FFFA3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2" name="Freeform 12">
              <a:extLst>
                <a:ext uri="{FF2B5EF4-FFF2-40B4-BE49-F238E27FC236}">
                  <a16:creationId xmlns:a16="http://schemas.microsoft.com/office/drawing/2014/main" id="{5FF7A0C6-5CD7-A023-A044-75CB8CF5A07E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13">
              <a:extLst>
                <a:ext uri="{FF2B5EF4-FFF2-40B4-BE49-F238E27FC236}">
                  <a16:creationId xmlns:a16="http://schemas.microsoft.com/office/drawing/2014/main" id="{B9C25DDE-110A-0CDF-C3DE-098706D81D61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14">
              <a:extLst>
                <a:ext uri="{FF2B5EF4-FFF2-40B4-BE49-F238E27FC236}">
                  <a16:creationId xmlns:a16="http://schemas.microsoft.com/office/drawing/2014/main" id="{85E0E267-3045-ABCA-2DF0-156F371AF268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15">
              <a:extLst>
                <a:ext uri="{FF2B5EF4-FFF2-40B4-BE49-F238E27FC236}">
                  <a16:creationId xmlns:a16="http://schemas.microsoft.com/office/drawing/2014/main" id="{A5D1D49F-A751-DD6B-AEC0-D7D1AEC31E24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16">
              <a:extLst>
                <a:ext uri="{FF2B5EF4-FFF2-40B4-BE49-F238E27FC236}">
                  <a16:creationId xmlns:a16="http://schemas.microsoft.com/office/drawing/2014/main" id="{206A9E70-AFF4-F75A-1ADC-8EF48BAED46C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17">
              <a:extLst>
                <a:ext uri="{FF2B5EF4-FFF2-40B4-BE49-F238E27FC236}">
                  <a16:creationId xmlns:a16="http://schemas.microsoft.com/office/drawing/2014/main" id="{6F3CB534-1BE1-27E7-B426-0B3043DE1164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18">
              <a:extLst>
                <a:ext uri="{FF2B5EF4-FFF2-40B4-BE49-F238E27FC236}">
                  <a16:creationId xmlns:a16="http://schemas.microsoft.com/office/drawing/2014/main" id="{BBDDC8C1-82C0-3AD5-99B0-BDD53BE1BE98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6" name="Picture 10" descr="A picture containing laser&#10;&#10;Description automatically generated">
            <a:extLst>
              <a:ext uri="{FF2B5EF4-FFF2-40B4-BE49-F238E27FC236}">
                <a16:creationId xmlns:a16="http://schemas.microsoft.com/office/drawing/2014/main" id="{25460260-5877-E498-CCC9-446A356F6B3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140796" y="537546"/>
            <a:ext cx="729570" cy="7295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F40B7D-AB74-3304-965D-FEB8121915D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097141" y="3014918"/>
            <a:ext cx="4483068" cy="722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5647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7409"/>
          <a:stretch>
            <a:fillRect/>
          </a:stretch>
        </p:blipFill>
        <p:spPr>
          <a:xfrm rot="5400000" flipV="1">
            <a:off x="7512885" y="3810192"/>
            <a:ext cx="16073566" cy="84531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6878860" y="1379143"/>
            <a:ext cx="982417" cy="16264137"/>
            <a:chOff x="0" y="0"/>
            <a:chExt cx="2354580" cy="26078363"/>
          </a:xfrm>
          <a:solidFill>
            <a:srgbClr val="00000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6078362"/>
            </a:xfrm>
            <a:custGeom>
              <a:avLst/>
              <a:gdLst/>
              <a:ahLst/>
              <a:cxnLst/>
              <a:rect l="l" t="t" r="r" b="b"/>
              <a:pathLst>
                <a:path w="2353310" h="26078362">
                  <a:moveTo>
                    <a:pt x="784860" y="26011054"/>
                  </a:moveTo>
                  <a:cubicBezTo>
                    <a:pt x="905510" y="26051694"/>
                    <a:pt x="1042670" y="26078362"/>
                    <a:pt x="1177290" y="26078362"/>
                  </a:cubicBezTo>
                  <a:cubicBezTo>
                    <a:pt x="1311910" y="26078362"/>
                    <a:pt x="1441450" y="26055504"/>
                    <a:pt x="1560830" y="26014862"/>
                  </a:cubicBezTo>
                  <a:cubicBezTo>
                    <a:pt x="1563370" y="26013594"/>
                    <a:pt x="1565910" y="26013594"/>
                    <a:pt x="1568450" y="26012322"/>
                  </a:cubicBezTo>
                  <a:cubicBezTo>
                    <a:pt x="2016760" y="25849763"/>
                    <a:pt x="2346960" y="25420503"/>
                    <a:pt x="2353310" y="2484744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4828316"/>
                  </a:lnTo>
                  <a:cubicBezTo>
                    <a:pt x="6350" y="25423042"/>
                    <a:pt x="331470" y="25852303"/>
                    <a:pt x="784860" y="26011054"/>
                  </a:cubicBezTo>
                  <a:close/>
                </a:path>
              </a:pathLst>
            </a:custGeom>
            <a:solidFill>
              <a:srgbClr val="161249"/>
            </a:solidFill>
          </p:spPr>
          <p:txBody>
            <a:bodyPr/>
            <a:lstStyle/>
            <a:p>
              <a:endParaRPr lang="en-US" sz="2000" dirty="0"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59394" y="393689"/>
            <a:ext cx="1499906" cy="1746616"/>
          </a:xfrm>
          <a:prstGeom prst="rect">
            <a:avLst/>
          </a:prstGeom>
        </p:spPr>
      </p:pic>
      <p:sp>
        <p:nvSpPr>
          <p:cNvPr id="64" name="TextBox 13">
            <a:extLst>
              <a:ext uri="{FF2B5EF4-FFF2-40B4-BE49-F238E27FC236}">
                <a16:creationId xmlns:a16="http://schemas.microsoft.com/office/drawing/2014/main" id="{69221536-FF26-17C5-0F2C-44389A00CD6E}"/>
              </a:ext>
            </a:extLst>
          </p:cNvPr>
          <p:cNvSpPr txBox="1"/>
          <p:nvPr/>
        </p:nvSpPr>
        <p:spPr>
          <a:xfrm>
            <a:off x="1140202" y="9258300"/>
            <a:ext cx="3584198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ontserrat Medium" pitchFamily="2" charset="77"/>
              </a:rPr>
              <a:t>Icons work very well to </a:t>
            </a:r>
          </a:p>
          <a:p>
            <a:r>
              <a:rPr lang="en-GB" dirty="0">
                <a:solidFill>
                  <a:schemeClr val="bg1"/>
                </a:solidFill>
                <a:latin typeface="Montserrat Medium" pitchFamily="2" charset="77"/>
              </a:rPr>
              <a:t>demonstrate key benefits</a:t>
            </a:r>
            <a:endParaRPr lang="en-US" sz="14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grpSp>
        <p:nvGrpSpPr>
          <p:cNvPr id="89" name="Group 17">
            <a:extLst>
              <a:ext uri="{FF2B5EF4-FFF2-40B4-BE49-F238E27FC236}">
                <a16:creationId xmlns:a16="http://schemas.microsoft.com/office/drawing/2014/main" id="{473FD720-00A6-2A46-9130-8D18F70E28C4}"/>
              </a:ext>
            </a:extLst>
          </p:cNvPr>
          <p:cNvGrpSpPr>
            <a:grpSpLocks noChangeAspect="1"/>
          </p:cNvGrpSpPr>
          <p:nvPr/>
        </p:nvGrpSpPr>
        <p:grpSpPr>
          <a:xfrm>
            <a:off x="10407380" y="549612"/>
            <a:ext cx="4165455" cy="8242069"/>
            <a:chOff x="0" y="0"/>
            <a:chExt cx="2620010" cy="518414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8AE58241-81A5-5346-AB37-1A8CED19D017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FB8B496-920C-2945-88AF-C1BB6D21BAA7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D359E389-2705-D543-A1BE-AD58A6AF11E7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55B8240D-D43D-D745-B909-6308814F63A6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53F19C56-79A5-FE43-A5CA-A68F43E89CB5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47F2AFE0-7079-B64C-AB41-BEDBD6A4FB43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52B4EB84-F0CE-AE46-BE52-6ABA7A306672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B79FAA2D-9560-BD4A-860A-DC8DF9D63575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102C50EE-6ADF-A645-A3E6-E0BE0CD7D0FE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6A433C3D-DBC4-8BD3-8036-CB0201B4FC29}"/>
              </a:ext>
            </a:extLst>
          </p:cNvPr>
          <p:cNvGrpSpPr>
            <a:grpSpLocks noChangeAspect="1"/>
          </p:cNvGrpSpPr>
          <p:nvPr/>
        </p:nvGrpSpPr>
        <p:grpSpPr>
          <a:xfrm>
            <a:off x="5715000" y="541252"/>
            <a:ext cx="4150847" cy="8213164"/>
            <a:chOff x="0" y="0"/>
            <a:chExt cx="2620010" cy="5184140"/>
          </a:xfrm>
        </p:grpSpPr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338DB36-67CC-1D1C-700B-CA4383443955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254FCB15-82EB-CF53-CE38-599933CBB669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8C5D4E7-E37C-507D-6214-0E726196B343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17723E88-5FF6-2083-0BB5-9E490F0EF51A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E9955C58-C016-0DFD-13D8-48507BB225E7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6A636F4F-22E2-00DC-3ECC-27E7A71566FA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9B57B42-8588-7CBB-7B5A-776E96EA9DEA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E5A79CF-A7E3-51C5-4A8B-CF65E2437CD8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B9854153-6967-8ADD-142B-AB3DC8BDF5C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29D657-5026-DF44-E9C3-27D040DEEA98}"/>
              </a:ext>
            </a:extLst>
          </p:cNvPr>
          <p:cNvGrpSpPr>
            <a:grpSpLocks noChangeAspect="1"/>
          </p:cNvGrpSpPr>
          <p:nvPr/>
        </p:nvGrpSpPr>
        <p:grpSpPr>
          <a:xfrm>
            <a:off x="747214" y="502784"/>
            <a:ext cx="4208554" cy="8327347"/>
            <a:chOff x="0" y="0"/>
            <a:chExt cx="2620010" cy="518414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36F625-E0E7-B207-B2DB-F160D353B03B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A3BB17-C4E0-B756-A615-42C8A8279395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ED2462C-1348-61F1-10DB-5532A05509F7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97B4ABD-593A-24B8-7983-3A05EAFDB025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2CB4C5-825A-B31E-3730-14FDE4A825D9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B261CD6-610B-73EB-B878-7B3222699D70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78EB2D8-0D93-ED55-878A-35B83CB3EB6B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286E207-C072-7717-ED73-1E47A3BB7942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6AF6613-6759-EA4E-7E79-62BAD0E108E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DEC5AC61-E8FE-691E-4A4D-313EA524E9F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14547"/>
          <a:stretch/>
        </p:blipFill>
        <p:spPr>
          <a:xfrm>
            <a:off x="1065865" y="1266997"/>
            <a:ext cx="3585133" cy="708600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B2A90BC-2CB1-819E-DD97-85E35AAF19E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19491"/>
          <a:stretch/>
        </p:blipFill>
        <p:spPr>
          <a:xfrm>
            <a:off x="6037161" y="1186946"/>
            <a:ext cx="3477141" cy="69361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B7BAA29-B2C9-FFF7-70C5-E859AC4B630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7474"/>
          <a:stretch/>
        </p:blipFill>
        <p:spPr>
          <a:xfrm>
            <a:off x="10730894" y="1099133"/>
            <a:ext cx="3506889" cy="7172718"/>
          </a:xfrm>
          <a:prstGeom prst="rect">
            <a:avLst/>
          </a:prstGeom>
        </p:spPr>
      </p:pic>
      <p:sp>
        <p:nvSpPr>
          <p:cNvPr id="34" name="TextBox 13">
            <a:extLst>
              <a:ext uri="{FF2B5EF4-FFF2-40B4-BE49-F238E27FC236}">
                <a16:creationId xmlns:a16="http://schemas.microsoft.com/office/drawing/2014/main" id="{265D417C-ED99-0523-C3C0-EB97D727F073}"/>
              </a:ext>
            </a:extLst>
          </p:cNvPr>
          <p:cNvSpPr txBox="1"/>
          <p:nvPr/>
        </p:nvSpPr>
        <p:spPr>
          <a:xfrm>
            <a:off x="6231070" y="9182100"/>
            <a:ext cx="32939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Clear headline/incentive at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top of email and button with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CTA above the fold</a:t>
            </a:r>
            <a:endParaRPr lang="en-US" sz="12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B571593F-1132-BD07-A094-CF45F4BAB5D1}"/>
              </a:ext>
            </a:extLst>
          </p:cNvPr>
          <p:cNvSpPr txBox="1"/>
          <p:nvPr/>
        </p:nvSpPr>
        <p:spPr>
          <a:xfrm>
            <a:off x="10895626" y="9237702"/>
            <a:ext cx="3342157" cy="5539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Montserrat Medium" pitchFamily="2" charset="77"/>
              </a:rPr>
              <a:t>Plenty of nice imagery but </a:t>
            </a:r>
          </a:p>
          <a:p>
            <a:r>
              <a:rPr lang="en-GB" dirty="0">
                <a:solidFill>
                  <a:schemeClr val="bg1"/>
                </a:solidFill>
                <a:latin typeface="Montserrat Medium" pitchFamily="2" charset="77"/>
              </a:rPr>
              <a:t>with a balance of text</a:t>
            </a:r>
            <a:endParaRPr lang="en-US" sz="1400" dirty="0">
              <a:solidFill>
                <a:schemeClr val="bg1"/>
              </a:solidFill>
              <a:latin typeface="Montserrat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66206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 cstate="email">
            <a:alphaModFix amt="89000"/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t="47409"/>
          <a:stretch>
            <a:fillRect/>
          </a:stretch>
        </p:blipFill>
        <p:spPr>
          <a:xfrm rot="5400000" flipV="1">
            <a:off x="7512885" y="3810192"/>
            <a:ext cx="16073566" cy="8453182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 rot="5400000">
            <a:off x="6845322" y="1359245"/>
            <a:ext cx="982417" cy="16264137"/>
            <a:chOff x="0" y="0"/>
            <a:chExt cx="2354580" cy="26078363"/>
          </a:xfrm>
          <a:solidFill>
            <a:srgbClr val="000000"/>
          </a:solidFill>
        </p:grpSpPr>
        <p:sp>
          <p:nvSpPr>
            <p:cNvPr id="6" name="Freeform 6"/>
            <p:cNvSpPr/>
            <p:nvPr/>
          </p:nvSpPr>
          <p:spPr>
            <a:xfrm>
              <a:off x="0" y="0"/>
              <a:ext cx="2353310" cy="26078362"/>
            </a:xfrm>
            <a:custGeom>
              <a:avLst/>
              <a:gdLst/>
              <a:ahLst/>
              <a:cxnLst/>
              <a:rect l="l" t="t" r="r" b="b"/>
              <a:pathLst>
                <a:path w="2353310" h="26078362">
                  <a:moveTo>
                    <a:pt x="784860" y="26011054"/>
                  </a:moveTo>
                  <a:cubicBezTo>
                    <a:pt x="905510" y="26051694"/>
                    <a:pt x="1042670" y="26078362"/>
                    <a:pt x="1177290" y="26078362"/>
                  </a:cubicBezTo>
                  <a:cubicBezTo>
                    <a:pt x="1311910" y="26078362"/>
                    <a:pt x="1441450" y="26055504"/>
                    <a:pt x="1560830" y="26014862"/>
                  </a:cubicBezTo>
                  <a:cubicBezTo>
                    <a:pt x="1563370" y="26013594"/>
                    <a:pt x="1565910" y="26013594"/>
                    <a:pt x="1568450" y="26012322"/>
                  </a:cubicBezTo>
                  <a:cubicBezTo>
                    <a:pt x="2016760" y="25849763"/>
                    <a:pt x="2346960" y="25420503"/>
                    <a:pt x="2353310" y="24847440"/>
                  </a:cubicBezTo>
                  <a:lnTo>
                    <a:pt x="2353310" y="0"/>
                  </a:lnTo>
                  <a:lnTo>
                    <a:pt x="0" y="0"/>
                  </a:lnTo>
                  <a:lnTo>
                    <a:pt x="0" y="24828316"/>
                  </a:lnTo>
                  <a:cubicBezTo>
                    <a:pt x="6350" y="25423042"/>
                    <a:pt x="331470" y="25852303"/>
                    <a:pt x="784860" y="26011054"/>
                  </a:cubicBezTo>
                  <a:close/>
                </a:path>
              </a:pathLst>
            </a:custGeom>
            <a:solidFill>
              <a:srgbClr val="161249"/>
            </a:solidFill>
          </p:spPr>
          <p:txBody>
            <a:bodyPr/>
            <a:lstStyle/>
            <a:p>
              <a:endParaRPr lang="en-US" sz="2000" dirty="0"/>
            </a:p>
          </p:txBody>
        </p:sp>
      </p:grpSp>
      <p:pic>
        <p:nvPicPr>
          <p:cNvPr id="3" name="Picture 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759394" y="393689"/>
            <a:ext cx="1499906" cy="1746616"/>
          </a:xfrm>
          <a:prstGeom prst="rect">
            <a:avLst/>
          </a:prstGeom>
        </p:spPr>
      </p:pic>
      <p:sp>
        <p:nvSpPr>
          <p:cNvPr id="64" name="TextBox 13">
            <a:extLst>
              <a:ext uri="{FF2B5EF4-FFF2-40B4-BE49-F238E27FC236}">
                <a16:creationId xmlns:a16="http://schemas.microsoft.com/office/drawing/2014/main" id="{69221536-FF26-17C5-0F2C-44389A00CD6E}"/>
              </a:ext>
            </a:extLst>
          </p:cNvPr>
          <p:cNvSpPr txBox="1"/>
          <p:nvPr/>
        </p:nvSpPr>
        <p:spPr>
          <a:xfrm>
            <a:off x="1095845" y="9206925"/>
            <a:ext cx="3774243" cy="5847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1900" dirty="0">
                <a:solidFill>
                  <a:schemeClr val="bg1"/>
                </a:solidFill>
                <a:latin typeface="Montserrat Medium" pitchFamily="2" charset="77"/>
              </a:rPr>
              <a:t>Visual way to show categories </a:t>
            </a:r>
          </a:p>
          <a:p>
            <a:r>
              <a:rPr lang="en-GB" sz="1900" dirty="0">
                <a:solidFill>
                  <a:schemeClr val="bg1"/>
                </a:solidFill>
                <a:latin typeface="Montserrat Medium" pitchFamily="2" charset="77"/>
              </a:rPr>
              <a:t>and easy to navigate</a:t>
            </a:r>
            <a:endParaRPr lang="en-US" sz="19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grpSp>
        <p:nvGrpSpPr>
          <p:cNvPr id="89" name="Group 17">
            <a:extLst>
              <a:ext uri="{FF2B5EF4-FFF2-40B4-BE49-F238E27FC236}">
                <a16:creationId xmlns:a16="http://schemas.microsoft.com/office/drawing/2014/main" id="{473FD720-00A6-2A46-9130-8D18F70E28C4}"/>
              </a:ext>
            </a:extLst>
          </p:cNvPr>
          <p:cNvGrpSpPr>
            <a:grpSpLocks noChangeAspect="1"/>
          </p:cNvGrpSpPr>
          <p:nvPr/>
        </p:nvGrpSpPr>
        <p:grpSpPr>
          <a:xfrm>
            <a:off x="10407380" y="549612"/>
            <a:ext cx="4165455" cy="8242069"/>
            <a:chOff x="0" y="0"/>
            <a:chExt cx="2620010" cy="5184140"/>
          </a:xfrm>
        </p:grpSpPr>
        <p:sp>
          <p:nvSpPr>
            <p:cNvPr id="97" name="Freeform 18">
              <a:extLst>
                <a:ext uri="{FF2B5EF4-FFF2-40B4-BE49-F238E27FC236}">
                  <a16:creationId xmlns:a16="http://schemas.microsoft.com/office/drawing/2014/main" id="{8AE58241-81A5-5346-AB37-1A8CED19D017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8" name="Freeform 19">
              <a:extLst>
                <a:ext uri="{FF2B5EF4-FFF2-40B4-BE49-F238E27FC236}">
                  <a16:creationId xmlns:a16="http://schemas.microsoft.com/office/drawing/2014/main" id="{3FB8B496-920C-2945-88AF-C1BB6D21BAA7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9" name="Freeform 20">
              <a:extLst>
                <a:ext uri="{FF2B5EF4-FFF2-40B4-BE49-F238E27FC236}">
                  <a16:creationId xmlns:a16="http://schemas.microsoft.com/office/drawing/2014/main" id="{D359E389-2705-D543-A1BE-AD58A6AF11E7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0" name="Freeform 21">
              <a:extLst>
                <a:ext uri="{FF2B5EF4-FFF2-40B4-BE49-F238E27FC236}">
                  <a16:creationId xmlns:a16="http://schemas.microsoft.com/office/drawing/2014/main" id="{55B8240D-D43D-D745-B909-6308814F63A6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1" name="Freeform 22">
              <a:extLst>
                <a:ext uri="{FF2B5EF4-FFF2-40B4-BE49-F238E27FC236}">
                  <a16:creationId xmlns:a16="http://schemas.microsoft.com/office/drawing/2014/main" id="{53F19C56-79A5-FE43-A5CA-A68F43E89CB5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2" name="Freeform 23">
              <a:extLst>
                <a:ext uri="{FF2B5EF4-FFF2-40B4-BE49-F238E27FC236}">
                  <a16:creationId xmlns:a16="http://schemas.microsoft.com/office/drawing/2014/main" id="{47F2AFE0-7079-B64C-AB41-BEDBD6A4FB43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3" name="Freeform 24">
              <a:extLst>
                <a:ext uri="{FF2B5EF4-FFF2-40B4-BE49-F238E27FC236}">
                  <a16:creationId xmlns:a16="http://schemas.microsoft.com/office/drawing/2014/main" id="{52B4EB84-F0CE-AE46-BE52-6ABA7A306672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4" name="Freeform 25">
              <a:extLst>
                <a:ext uri="{FF2B5EF4-FFF2-40B4-BE49-F238E27FC236}">
                  <a16:creationId xmlns:a16="http://schemas.microsoft.com/office/drawing/2014/main" id="{B79FAA2D-9560-BD4A-860A-DC8DF9D63575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05" name="Freeform 26">
              <a:extLst>
                <a:ext uri="{FF2B5EF4-FFF2-40B4-BE49-F238E27FC236}">
                  <a16:creationId xmlns:a16="http://schemas.microsoft.com/office/drawing/2014/main" id="{102C50EE-6ADF-A645-A3E6-E0BE0CD7D0FE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17">
            <a:extLst>
              <a:ext uri="{FF2B5EF4-FFF2-40B4-BE49-F238E27FC236}">
                <a16:creationId xmlns:a16="http://schemas.microsoft.com/office/drawing/2014/main" id="{6A433C3D-DBC4-8BD3-8036-CB0201B4FC29}"/>
              </a:ext>
            </a:extLst>
          </p:cNvPr>
          <p:cNvGrpSpPr>
            <a:grpSpLocks noChangeAspect="1"/>
          </p:cNvGrpSpPr>
          <p:nvPr/>
        </p:nvGrpSpPr>
        <p:grpSpPr>
          <a:xfrm>
            <a:off x="5832710" y="541252"/>
            <a:ext cx="4150847" cy="8213164"/>
            <a:chOff x="0" y="0"/>
            <a:chExt cx="2620010" cy="5184140"/>
          </a:xfrm>
        </p:grpSpPr>
        <p:sp>
          <p:nvSpPr>
            <p:cNvPr id="7" name="Freeform 18">
              <a:extLst>
                <a:ext uri="{FF2B5EF4-FFF2-40B4-BE49-F238E27FC236}">
                  <a16:creationId xmlns:a16="http://schemas.microsoft.com/office/drawing/2014/main" id="{D338DB36-67CC-1D1C-700B-CA4383443955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Freeform 19">
              <a:extLst>
                <a:ext uri="{FF2B5EF4-FFF2-40B4-BE49-F238E27FC236}">
                  <a16:creationId xmlns:a16="http://schemas.microsoft.com/office/drawing/2014/main" id="{254FCB15-82EB-CF53-CE38-599933CBB669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9" name="Freeform 20">
              <a:extLst>
                <a:ext uri="{FF2B5EF4-FFF2-40B4-BE49-F238E27FC236}">
                  <a16:creationId xmlns:a16="http://schemas.microsoft.com/office/drawing/2014/main" id="{A8C5D4E7-E37C-507D-6214-0E726196B343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Freeform 21">
              <a:extLst>
                <a:ext uri="{FF2B5EF4-FFF2-40B4-BE49-F238E27FC236}">
                  <a16:creationId xmlns:a16="http://schemas.microsoft.com/office/drawing/2014/main" id="{17723E88-5FF6-2083-0BB5-9E490F0EF51A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22">
              <a:extLst>
                <a:ext uri="{FF2B5EF4-FFF2-40B4-BE49-F238E27FC236}">
                  <a16:creationId xmlns:a16="http://schemas.microsoft.com/office/drawing/2014/main" id="{E9955C58-C016-0DFD-13D8-48507BB225E7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Freeform 23">
              <a:extLst>
                <a:ext uri="{FF2B5EF4-FFF2-40B4-BE49-F238E27FC236}">
                  <a16:creationId xmlns:a16="http://schemas.microsoft.com/office/drawing/2014/main" id="{6A636F4F-22E2-00DC-3ECC-27E7A71566FA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Freeform 24">
              <a:extLst>
                <a:ext uri="{FF2B5EF4-FFF2-40B4-BE49-F238E27FC236}">
                  <a16:creationId xmlns:a16="http://schemas.microsoft.com/office/drawing/2014/main" id="{79B57B42-8588-7CBB-7B5A-776E96EA9DEA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Freeform 25">
              <a:extLst>
                <a:ext uri="{FF2B5EF4-FFF2-40B4-BE49-F238E27FC236}">
                  <a16:creationId xmlns:a16="http://schemas.microsoft.com/office/drawing/2014/main" id="{2E5A79CF-A7E3-51C5-4A8B-CF65E2437CD8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26">
              <a:extLst>
                <a:ext uri="{FF2B5EF4-FFF2-40B4-BE49-F238E27FC236}">
                  <a16:creationId xmlns:a16="http://schemas.microsoft.com/office/drawing/2014/main" id="{B9854153-6967-8ADD-142B-AB3DC8BDF5C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029D657-5026-DF44-E9C3-27D040DEEA98}"/>
              </a:ext>
            </a:extLst>
          </p:cNvPr>
          <p:cNvGrpSpPr>
            <a:grpSpLocks noChangeAspect="1"/>
          </p:cNvGrpSpPr>
          <p:nvPr/>
        </p:nvGrpSpPr>
        <p:grpSpPr>
          <a:xfrm>
            <a:off x="747214" y="502784"/>
            <a:ext cx="4208554" cy="8327347"/>
            <a:chOff x="0" y="0"/>
            <a:chExt cx="2620010" cy="5184140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936F625-E0E7-B207-B2DB-F160D353B03B}"/>
                </a:ext>
              </a:extLst>
            </p:cNvPr>
            <p:cNvSpPr/>
            <p:nvPr/>
          </p:nvSpPr>
          <p:spPr>
            <a:xfrm>
              <a:off x="53340" y="25400"/>
              <a:ext cx="2513330" cy="5132070"/>
            </a:xfrm>
            <a:custGeom>
              <a:avLst/>
              <a:gdLst/>
              <a:ahLst/>
              <a:cxnLst/>
              <a:rect l="l" t="t" r="r" b="b"/>
              <a:pathLst>
                <a:path w="2513330" h="5132070">
                  <a:moveTo>
                    <a:pt x="2159000" y="0"/>
                  </a:moveTo>
                  <a:lnTo>
                    <a:pt x="354330" y="0"/>
                  </a:lnTo>
                  <a:cubicBezTo>
                    <a:pt x="158750" y="0"/>
                    <a:pt x="0" y="158750"/>
                    <a:pt x="0" y="354330"/>
                  </a:cubicBezTo>
                  <a:lnTo>
                    <a:pt x="0" y="4777740"/>
                  </a:lnTo>
                  <a:cubicBezTo>
                    <a:pt x="0" y="4973320"/>
                    <a:pt x="158750" y="5132070"/>
                    <a:pt x="354330" y="5132070"/>
                  </a:cubicBezTo>
                  <a:lnTo>
                    <a:pt x="2159000" y="5132070"/>
                  </a:lnTo>
                  <a:cubicBezTo>
                    <a:pt x="2354580" y="5132070"/>
                    <a:pt x="2513330" y="4973320"/>
                    <a:pt x="2513330" y="4777740"/>
                  </a:cubicBezTo>
                  <a:lnTo>
                    <a:pt x="2513330" y="354330"/>
                  </a:lnTo>
                  <a:cubicBezTo>
                    <a:pt x="2513330" y="158750"/>
                    <a:pt x="2354580" y="0"/>
                    <a:pt x="2159000" y="0"/>
                  </a:cubicBezTo>
                  <a:close/>
                  <a:moveTo>
                    <a:pt x="1558290" y="162560"/>
                  </a:moveTo>
                  <a:cubicBezTo>
                    <a:pt x="1576070" y="162560"/>
                    <a:pt x="1590040" y="176530"/>
                    <a:pt x="1590040" y="194310"/>
                  </a:cubicBezTo>
                  <a:cubicBezTo>
                    <a:pt x="1590040" y="212090"/>
                    <a:pt x="1576070" y="226060"/>
                    <a:pt x="1558290" y="226060"/>
                  </a:cubicBezTo>
                  <a:cubicBezTo>
                    <a:pt x="1540510" y="226060"/>
                    <a:pt x="1526540" y="212090"/>
                    <a:pt x="1526540" y="194310"/>
                  </a:cubicBezTo>
                  <a:cubicBezTo>
                    <a:pt x="1526540" y="176530"/>
                    <a:pt x="1541780" y="162560"/>
                    <a:pt x="1558290" y="162560"/>
                  </a:cubicBezTo>
                  <a:close/>
                  <a:moveTo>
                    <a:pt x="1089660" y="172720"/>
                  </a:moveTo>
                  <a:lnTo>
                    <a:pt x="1394460" y="172720"/>
                  </a:lnTo>
                  <a:cubicBezTo>
                    <a:pt x="1405890" y="172720"/>
                    <a:pt x="1416050" y="181610"/>
                    <a:pt x="1416050" y="194310"/>
                  </a:cubicBezTo>
                  <a:cubicBezTo>
                    <a:pt x="1416050" y="207010"/>
                    <a:pt x="1405890" y="215900"/>
                    <a:pt x="1394460" y="215900"/>
                  </a:cubicBezTo>
                  <a:lnTo>
                    <a:pt x="1089660" y="215900"/>
                  </a:lnTo>
                  <a:cubicBezTo>
                    <a:pt x="1078230" y="215900"/>
                    <a:pt x="1068070" y="207010"/>
                    <a:pt x="1068070" y="194310"/>
                  </a:cubicBezTo>
                  <a:cubicBezTo>
                    <a:pt x="1068070" y="181610"/>
                    <a:pt x="1078230" y="172720"/>
                    <a:pt x="1089660" y="172720"/>
                  </a:cubicBezTo>
                  <a:close/>
                  <a:moveTo>
                    <a:pt x="2383790" y="4798060"/>
                  </a:moveTo>
                  <a:cubicBezTo>
                    <a:pt x="2383790" y="4913630"/>
                    <a:pt x="2289810" y="5007610"/>
                    <a:pt x="2174240" y="5007610"/>
                  </a:cubicBezTo>
                  <a:lnTo>
                    <a:pt x="341630" y="5007610"/>
                  </a:lnTo>
                  <a:cubicBezTo>
                    <a:pt x="226060" y="5007610"/>
                    <a:pt x="132080" y="4913630"/>
                    <a:pt x="132080" y="4798060"/>
                  </a:cubicBezTo>
                  <a:lnTo>
                    <a:pt x="132080" y="340360"/>
                  </a:lnTo>
                  <a:cubicBezTo>
                    <a:pt x="132080" y="224790"/>
                    <a:pt x="226060" y="130810"/>
                    <a:pt x="341630" y="130810"/>
                  </a:cubicBezTo>
                  <a:lnTo>
                    <a:pt x="614680" y="130810"/>
                  </a:lnTo>
                  <a:lnTo>
                    <a:pt x="614680" y="187960"/>
                  </a:lnTo>
                  <a:cubicBezTo>
                    <a:pt x="614680" y="252730"/>
                    <a:pt x="668020" y="306070"/>
                    <a:pt x="732790" y="306070"/>
                  </a:cubicBezTo>
                  <a:lnTo>
                    <a:pt x="1783080" y="306070"/>
                  </a:lnTo>
                  <a:cubicBezTo>
                    <a:pt x="1847850" y="306070"/>
                    <a:pt x="1901190" y="252730"/>
                    <a:pt x="1901190" y="187960"/>
                  </a:cubicBezTo>
                  <a:lnTo>
                    <a:pt x="1901190" y="130810"/>
                  </a:lnTo>
                  <a:lnTo>
                    <a:pt x="2172970" y="130810"/>
                  </a:lnTo>
                  <a:cubicBezTo>
                    <a:pt x="2288540" y="130810"/>
                    <a:pt x="2382520" y="224790"/>
                    <a:pt x="2382520" y="340360"/>
                  </a:cubicBezTo>
                  <a:lnTo>
                    <a:pt x="2382520" y="479806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FCA3BB17-C4E0-B756-A615-42C8A8279395}"/>
                </a:ext>
              </a:extLst>
            </p:cNvPr>
            <p:cNvSpPr/>
            <p:nvPr/>
          </p:nvSpPr>
          <p:spPr>
            <a:xfrm>
              <a:off x="185420" y="156210"/>
              <a:ext cx="2251710" cy="4876800"/>
            </a:xfrm>
            <a:custGeom>
              <a:avLst/>
              <a:gdLst/>
              <a:ahLst/>
              <a:cxnLst/>
              <a:rect l="l" t="t" r="r" b="b"/>
              <a:pathLst>
                <a:path w="2251710" h="4876800">
                  <a:moveTo>
                    <a:pt x="2040890" y="0"/>
                  </a:moveTo>
                  <a:lnTo>
                    <a:pt x="1769110" y="0"/>
                  </a:lnTo>
                  <a:lnTo>
                    <a:pt x="1769110" y="57150"/>
                  </a:lnTo>
                  <a:cubicBezTo>
                    <a:pt x="1769110" y="121920"/>
                    <a:pt x="1715770" y="175260"/>
                    <a:pt x="1651000" y="175260"/>
                  </a:cubicBezTo>
                  <a:lnTo>
                    <a:pt x="601980" y="175260"/>
                  </a:lnTo>
                  <a:cubicBezTo>
                    <a:pt x="537210" y="175260"/>
                    <a:pt x="483870" y="121920"/>
                    <a:pt x="483870" y="57150"/>
                  </a:cubicBezTo>
                  <a:lnTo>
                    <a:pt x="483870" y="0"/>
                  </a:lnTo>
                  <a:lnTo>
                    <a:pt x="209550" y="0"/>
                  </a:lnTo>
                  <a:cubicBezTo>
                    <a:pt x="93980" y="0"/>
                    <a:pt x="0" y="93980"/>
                    <a:pt x="0" y="209550"/>
                  </a:cubicBezTo>
                  <a:lnTo>
                    <a:pt x="0" y="4667250"/>
                  </a:lnTo>
                  <a:cubicBezTo>
                    <a:pt x="0" y="4782820"/>
                    <a:pt x="93980" y="4876800"/>
                    <a:pt x="209550" y="4876800"/>
                  </a:cubicBezTo>
                  <a:lnTo>
                    <a:pt x="2040890" y="4876800"/>
                  </a:lnTo>
                  <a:cubicBezTo>
                    <a:pt x="2156460" y="4876800"/>
                    <a:pt x="2250440" y="4782820"/>
                    <a:pt x="2250440" y="4667250"/>
                  </a:cubicBezTo>
                  <a:lnTo>
                    <a:pt x="2250440" y="209550"/>
                  </a:lnTo>
                  <a:cubicBezTo>
                    <a:pt x="2251710" y="93980"/>
                    <a:pt x="2157730" y="0"/>
                    <a:pt x="204089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1ED2462C-1348-61F1-10DB-5532A05509F7}"/>
                </a:ext>
              </a:extLst>
            </p:cNvPr>
            <p:cNvSpPr/>
            <p:nvPr/>
          </p:nvSpPr>
          <p:spPr>
            <a:xfrm>
              <a:off x="1121410" y="198120"/>
              <a:ext cx="347980" cy="43180"/>
            </a:xfrm>
            <a:custGeom>
              <a:avLst/>
              <a:gdLst/>
              <a:ahLst/>
              <a:cxnLst/>
              <a:rect l="l" t="t" r="r" b="b"/>
              <a:pathLst>
                <a:path w="347980" h="43180">
                  <a:moveTo>
                    <a:pt x="326390" y="0"/>
                  </a:moveTo>
                  <a:lnTo>
                    <a:pt x="21590" y="0"/>
                  </a:lnTo>
                  <a:cubicBezTo>
                    <a:pt x="10160" y="0"/>
                    <a:pt x="0" y="8890"/>
                    <a:pt x="0" y="21590"/>
                  </a:cubicBezTo>
                  <a:cubicBezTo>
                    <a:pt x="0" y="34290"/>
                    <a:pt x="10160" y="43180"/>
                    <a:pt x="21590" y="43180"/>
                  </a:cubicBezTo>
                  <a:lnTo>
                    <a:pt x="326390" y="43180"/>
                  </a:lnTo>
                  <a:cubicBezTo>
                    <a:pt x="337820" y="43180"/>
                    <a:pt x="347980" y="34290"/>
                    <a:pt x="347980" y="21590"/>
                  </a:cubicBezTo>
                  <a:cubicBezTo>
                    <a:pt x="347980" y="8890"/>
                    <a:pt x="337820" y="0"/>
                    <a:pt x="326390" y="0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997B4ABD-593A-24B8-7983-3A05EAFDB025}"/>
                </a:ext>
              </a:extLst>
            </p:cNvPr>
            <p:cNvSpPr/>
            <p:nvPr/>
          </p:nvSpPr>
          <p:spPr>
            <a:xfrm>
              <a:off x="1578312" y="187909"/>
              <a:ext cx="66636" cy="63602"/>
            </a:xfrm>
            <a:custGeom>
              <a:avLst/>
              <a:gdLst/>
              <a:ahLst/>
              <a:cxnLst/>
              <a:rect l="l" t="t" r="r" b="b"/>
              <a:pathLst>
                <a:path w="66636" h="63602">
                  <a:moveTo>
                    <a:pt x="33318" y="51"/>
                  </a:moveTo>
                  <a:cubicBezTo>
                    <a:pt x="21941" y="0"/>
                    <a:pt x="11406" y="6040"/>
                    <a:pt x="5703" y="15885"/>
                  </a:cubicBezTo>
                  <a:cubicBezTo>
                    <a:pt x="0" y="25729"/>
                    <a:pt x="0" y="37873"/>
                    <a:pt x="5703" y="47717"/>
                  </a:cubicBezTo>
                  <a:cubicBezTo>
                    <a:pt x="11406" y="57562"/>
                    <a:pt x="21941" y="63602"/>
                    <a:pt x="33318" y="63551"/>
                  </a:cubicBezTo>
                  <a:cubicBezTo>
                    <a:pt x="44695" y="63602"/>
                    <a:pt x="55230" y="57562"/>
                    <a:pt x="60933" y="47717"/>
                  </a:cubicBezTo>
                  <a:cubicBezTo>
                    <a:pt x="66636" y="37873"/>
                    <a:pt x="66636" y="25729"/>
                    <a:pt x="60933" y="15885"/>
                  </a:cubicBezTo>
                  <a:cubicBezTo>
                    <a:pt x="55230" y="6040"/>
                    <a:pt x="44695" y="0"/>
                    <a:pt x="33318" y="51"/>
                  </a:cubicBez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672CB4C5-825A-B31E-3730-14FDE4A825D9}"/>
                </a:ext>
              </a:extLst>
            </p:cNvPr>
            <p:cNvSpPr/>
            <p:nvPr/>
          </p:nvSpPr>
          <p:spPr>
            <a:xfrm>
              <a:off x="0" y="685800"/>
              <a:ext cx="27940" cy="213360"/>
            </a:xfrm>
            <a:custGeom>
              <a:avLst/>
              <a:gdLst/>
              <a:ahLst/>
              <a:cxnLst/>
              <a:rect l="l" t="t" r="r" b="b"/>
              <a:pathLst>
                <a:path w="27940" h="213360">
                  <a:moveTo>
                    <a:pt x="0" y="26670"/>
                  </a:moveTo>
                  <a:lnTo>
                    <a:pt x="0" y="185420"/>
                  </a:lnTo>
                  <a:cubicBezTo>
                    <a:pt x="0" y="200660"/>
                    <a:pt x="12700" y="213360"/>
                    <a:pt x="27940" y="21336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8B261CD6-610B-73EB-B878-7B3222699D70}"/>
                </a:ext>
              </a:extLst>
            </p:cNvPr>
            <p:cNvSpPr/>
            <p:nvPr/>
          </p:nvSpPr>
          <p:spPr>
            <a:xfrm>
              <a:off x="0" y="1057910"/>
              <a:ext cx="27940" cy="384810"/>
            </a:xfrm>
            <a:custGeom>
              <a:avLst/>
              <a:gdLst/>
              <a:ahLst/>
              <a:cxnLst/>
              <a:rect l="l" t="t" r="r" b="b"/>
              <a:pathLst>
                <a:path w="27940" h="384810">
                  <a:moveTo>
                    <a:pt x="0" y="26670"/>
                  </a:moveTo>
                  <a:lnTo>
                    <a:pt x="0" y="356870"/>
                  </a:lnTo>
                  <a:cubicBezTo>
                    <a:pt x="0" y="372110"/>
                    <a:pt x="12700" y="384810"/>
                    <a:pt x="27940" y="384810"/>
                  </a:cubicBezTo>
                  <a:lnTo>
                    <a:pt x="27940" y="0"/>
                  </a:lnTo>
                  <a:cubicBezTo>
                    <a:pt x="12700" y="0"/>
                    <a:pt x="0" y="11430"/>
                    <a:pt x="0" y="2667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478EB2D8-0D93-ED55-878A-35B83CB3EB6B}"/>
                </a:ext>
              </a:extLst>
            </p:cNvPr>
            <p:cNvSpPr/>
            <p:nvPr/>
          </p:nvSpPr>
          <p:spPr>
            <a:xfrm>
              <a:off x="0" y="1526540"/>
              <a:ext cx="27940" cy="386080"/>
            </a:xfrm>
            <a:custGeom>
              <a:avLst/>
              <a:gdLst/>
              <a:ahLst/>
              <a:cxnLst/>
              <a:rect l="l" t="t" r="r" b="b"/>
              <a:pathLst>
                <a:path w="27940" h="386080">
                  <a:moveTo>
                    <a:pt x="0" y="27940"/>
                  </a:moveTo>
                  <a:lnTo>
                    <a:pt x="0" y="358140"/>
                  </a:lnTo>
                  <a:cubicBezTo>
                    <a:pt x="0" y="373380"/>
                    <a:pt x="12700" y="386080"/>
                    <a:pt x="27940" y="386080"/>
                  </a:cubicBezTo>
                  <a:lnTo>
                    <a:pt x="27940" y="0"/>
                  </a:lnTo>
                  <a:cubicBezTo>
                    <a:pt x="12700" y="0"/>
                    <a:pt x="0" y="12700"/>
                    <a:pt x="0" y="2794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D286E207-C072-7717-ED73-1E47A3BB7942}"/>
                </a:ext>
              </a:extLst>
            </p:cNvPr>
            <p:cNvSpPr/>
            <p:nvPr/>
          </p:nvSpPr>
          <p:spPr>
            <a:xfrm>
              <a:off x="2592070" y="1184910"/>
              <a:ext cx="27940" cy="618490"/>
            </a:xfrm>
            <a:custGeom>
              <a:avLst/>
              <a:gdLst/>
              <a:ahLst/>
              <a:cxnLst/>
              <a:rect l="l" t="t" r="r" b="b"/>
              <a:pathLst>
                <a:path w="27940" h="618490">
                  <a:moveTo>
                    <a:pt x="0" y="0"/>
                  </a:moveTo>
                  <a:lnTo>
                    <a:pt x="0" y="618490"/>
                  </a:lnTo>
                  <a:cubicBezTo>
                    <a:pt x="15240" y="618490"/>
                    <a:pt x="27940" y="605790"/>
                    <a:pt x="27940" y="590550"/>
                  </a:cubicBezTo>
                  <a:lnTo>
                    <a:pt x="27940" y="27940"/>
                  </a:lnTo>
                  <a:cubicBezTo>
                    <a:pt x="27940" y="12700"/>
                    <a:pt x="15240" y="0"/>
                    <a:pt x="0" y="0"/>
                  </a:cubicBezTo>
                  <a:close/>
                </a:path>
              </a:pathLst>
            </a:custGeom>
            <a:solidFill>
              <a:srgbClr val="2E2E2E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66AF6613-6759-EA4E-7E79-62BAD0E108E6}"/>
                </a:ext>
              </a:extLst>
            </p:cNvPr>
            <p:cNvSpPr/>
            <p:nvPr/>
          </p:nvSpPr>
          <p:spPr>
            <a:xfrm>
              <a:off x="27940" y="0"/>
              <a:ext cx="2564130" cy="5182870"/>
            </a:xfrm>
            <a:custGeom>
              <a:avLst/>
              <a:gdLst/>
              <a:ahLst/>
              <a:cxnLst/>
              <a:rect l="l" t="t" r="r" b="b"/>
              <a:pathLst>
                <a:path w="2564130" h="5182870">
                  <a:moveTo>
                    <a:pt x="2564130" y="1184910"/>
                  </a:moveTo>
                  <a:lnTo>
                    <a:pt x="2564130" y="379730"/>
                  </a:lnTo>
                  <a:cubicBezTo>
                    <a:pt x="2564130" y="353060"/>
                    <a:pt x="2561590" y="327660"/>
                    <a:pt x="2556510" y="303530"/>
                  </a:cubicBezTo>
                  <a:cubicBezTo>
                    <a:pt x="2553970" y="290830"/>
                    <a:pt x="2551430" y="279400"/>
                    <a:pt x="2547620" y="266700"/>
                  </a:cubicBezTo>
                  <a:cubicBezTo>
                    <a:pt x="2542540" y="248920"/>
                    <a:pt x="2534920" y="231140"/>
                    <a:pt x="2527300" y="214630"/>
                  </a:cubicBezTo>
                  <a:cubicBezTo>
                    <a:pt x="2522220" y="203200"/>
                    <a:pt x="2515870" y="193040"/>
                    <a:pt x="2509520" y="182880"/>
                  </a:cubicBezTo>
                  <a:cubicBezTo>
                    <a:pt x="2503170" y="172720"/>
                    <a:pt x="2496820" y="162560"/>
                    <a:pt x="2489200" y="152400"/>
                  </a:cubicBezTo>
                  <a:cubicBezTo>
                    <a:pt x="2477770" y="137160"/>
                    <a:pt x="2466340" y="124460"/>
                    <a:pt x="2453640" y="110490"/>
                  </a:cubicBezTo>
                  <a:cubicBezTo>
                    <a:pt x="2444750" y="101600"/>
                    <a:pt x="2435860" y="93980"/>
                    <a:pt x="2426970" y="86360"/>
                  </a:cubicBezTo>
                  <a:cubicBezTo>
                    <a:pt x="2360930" y="31750"/>
                    <a:pt x="2277110" y="0"/>
                    <a:pt x="2185670" y="0"/>
                  </a:cubicBezTo>
                  <a:lnTo>
                    <a:pt x="379730" y="0"/>
                  </a:lnTo>
                  <a:cubicBezTo>
                    <a:pt x="288290" y="0"/>
                    <a:pt x="203200" y="33020"/>
                    <a:pt x="138430" y="86360"/>
                  </a:cubicBezTo>
                  <a:cubicBezTo>
                    <a:pt x="129540" y="93980"/>
                    <a:pt x="120650" y="102870"/>
                    <a:pt x="111760" y="110490"/>
                  </a:cubicBezTo>
                  <a:cubicBezTo>
                    <a:pt x="99060" y="123190"/>
                    <a:pt x="86360" y="137160"/>
                    <a:pt x="76200" y="152400"/>
                  </a:cubicBezTo>
                  <a:cubicBezTo>
                    <a:pt x="68580" y="162560"/>
                    <a:pt x="62230" y="172720"/>
                    <a:pt x="55880" y="182880"/>
                  </a:cubicBezTo>
                  <a:cubicBezTo>
                    <a:pt x="49530" y="193040"/>
                    <a:pt x="43180" y="204470"/>
                    <a:pt x="38100" y="214630"/>
                  </a:cubicBezTo>
                  <a:cubicBezTo>
                    <a:pt x="29210" y="232410"/>
                    <a:pt x="22860" y="248920"/>
                    <a:pt x="16510" y="266700"/>
                  </a:cubicBezTo>
                  <a:cubicBezTo>
                    <a:pt x="12700" y="279400"/>
                    <a:pt x="10160" y="290830"/>
                    <a:pt x="7620" y="303530"/>
                  </a:cubicBezTo>
                  <a:cubicBezTo>
                    <a:pt x="2540" y="327660"/>
                    <a:pt x="0" y="354330"/>
                    <a:pt x="0" y="379730"/>
                  </a:cubicBezTo>
                  <a:lnTo>
                    <a:pt x="0" y="4803140"/>
                  </a:lnTo>
                  <a:cubicBezTo>
                    <a:pt x="0" y="5012690"/>
                    <a:pt x="170180" y="5182870"/>
                    <a:pt x="379730" y="5182870"/>
                  </a:cubicBezTo>
                  <a:lnTo>
                    <a:pt x="2184400" y="5182870"/>
                  </a:lnTo>
                  <a:cubicBezTo>
                    <a:pt x="2393950" y="5182870"/>
                    <a:pt x="2564130" y="5012690"/>
                    <a:pt x="2564130" y="4803140"/>
                  </a:cubicBezTo>
                  <a:lnTo>
                    <a:pt x="2564130" y="1184910"/>
                  </a:lnTo>
                  <a:close/>
                  <a:moveTo>
                    <a:pt x="2538730" y="1184910"/>
                  </a:moveTo>
                  <a:lnTo>
                    <a:pt x="2538730" y="4804410"/>
                  </a:lnTo>
                  <a:cubicBezTo>
                    <a:pt x="2538730" y="4999990"/>
                    <a:pt x="2379980" y="5158740"/>
                    <a:pt x="2184400" y="5158740"/>
                  </a:cubicBezTo>
                  <a:lnTo>
                    <a:pt x="379730" y="5158740"/>
                  </a:lnTo>
                  <a:cubicBezTo>
                    <a:pt x="184150" y="5158740"/>
                    <a:pt x="25400" y="4999990"/>
                    <a:pt x="25400" y="4804410"/>
                  </a:cubicBezTo>
                  <a:lnTo>
                    <a:pt x="25400" y="381000"/>
                  </a:lnTo>
                  <a:cubicBezTo>
                    <a:pt x="25400" y="184150"/>
                    <a:pt x="184150" y="25400"/>
                    <a:pt x="379730" y="25400"/>
                  </a:cubicBezTo>
                  <a:lnTo>
                    <a:pt x="2184400" y="25400"/>
                  </a:lnTo>
                  <a:cubicBezTo>
                    <a:pt x="2379980" y="25400"/>
                    <a:pt x="2538730" y="184150"/>
                    <a:pt x="2538730" y="379730"/>
                  </a:cubicBezTo>
                  <a:lnTo>
                    <a:pt x="2538730" y="1184910"/>
                  </a:lnTo>
                  <a:close/>
                </a:path>
              </a:pathLst>
            </a:custGeom>
            <a:solidFill>
              <a:srgbClr val="555555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4" name="TextBox 13">
            <a:extLst>
              <a:ext uri="{FF2B5EF4-FFF2-40B4-BE49-F238E27FC236}">
                <a16:creationId xmlns:a16="http://schemas.microsoft.com/office/drawing/2014/main" id="{265D417C-ED99-0523-C3C0-EB97D727F073}"/>
              </a:ext>
            </a:extLst>
          </p:cNvPr>
          <p:cNvSpPr txBox="1"/>
          <p:nvPr/>
        </p:nvSpPr>
        <p:spPr>
          <a:xfrm>
            <a:off x="6400800" y="9176147"/>
            <a:ext cx="3293930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2000" dirty="0">
                <a:solidFill>
                  <a:schemeClr val="bg1"/>
                </a:solidFill>
                <a:latin typeface="Montserrat Medium" pitchFamily="2" charset="77"/>
              </a:rPr>
              <a:t>Lots of CTA’s, good use of </a:t>
            </a:r>
          </a:p>
          <a:p>
            <a:r>
              <a:rPr lang="en-GB" sz="2000" dirty="0">
                <a:solidFill>
                  <a:schemeClr val="bg1"/>
                </a:solidFill>
                <a:latin typeface="Montserrat Medium" pitchFamily="2" charset="77"/>
              </a:rPr>
              <a:t>colours.</a:t>
            </a:r>
            <a:endParaRPr lang="en-US" sz="16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sp>
        <p:nvSpPr>
          <p:cNvPr id="35" name="TextBox 13">
            <a:extLst>
              <a:ext uri="{FF2B5EF4-FFF2-40B4-BE49-F238E27FC236}">
                <a16:creationId xmlns:a16="http://schemas.microsoft.com/office/drawing/2014/main" id="{B571593F-1132-BD07-A094-CF45F4BAB5D1}"/>
              </a:ext>
            </a:extLst>
          </p:cNvPr>
          <p:cNvSpPr txBox="1"/>
          <p:nvPr/>
        </p:nvSpPr>
        <p:spPr>
          <a:xfrm>
            <a:off x="11077397" y="9119704"/>
            <a:ext cx="329393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Clear headline, subtle use of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other brands to drive </a:t>
            </a:r>
          </a:p>
          <a:p>
            <a:r>
              <a:rPr lang="en-GB" sz="1600" dirty="0">
                <a:solidFill>
                  <a:schemeClr val="bg1"/>
                </a:solidFill>
                <a:latin typeface="Montserrat Medium" pitchFamily="2" charset="77"/>
              </a:rPr>
              <a:t>familiarity &amp; social validation.</a:t>
            </a:r>
            <a:endParaRPr lang="en-US" sz="1200" dirty="0">
              <a:solidFill>
                <a:schemeClr val="bg1"/>
              </a:solidFill>
              <a:latin typeface="Montserrat Light" pitchFamily="2" charset="77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A3C1607-D1B9-6908-09A1-62166304013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20091"/>
          <a:stretch/>
        </p:blipFill>
        <p:spPr>
          <a:xfrm>
            <a:off x="1112601" y="1099134"/>
            <a:ext cx="3502196" cy="7172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F271D650-2A40-ED53-32E6-1BB80819348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24488" y="1228897"/>
            <a:ext cx="2048161" cy="717332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3627384-7EDC-135D-E783-773857C95A9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35423"/>
          <a:stretch/>
        </p:blipFill>
        <p:spPr>
          <a:xfrm>
            <a:off x="10753262" y="1197179"/>
            <a:ext cx="3464700" cy="7164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200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100000">
            <a:off x="13450255" y="2230873"/>
            <a:ext cx="5804607" cy="58046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710886" y="5932544"/>
            <a:ext cx="5804607" cy="580460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448701" y="6288865"/>
            <a:ext cx="1499906" cy="1746616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34509" y="638776"/>
            <a:ext cx="11513572" cy="1368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1180"/>
              </a:lnSpc>
            </a:pPr>
            <a:r>
              <a:rPr lang="en-US" sz="9200" b="1" dirty="0">
                <a:solidFill>
                  <a:srgbClr val="161249"/>
                </a:solidFill>
                <a:latin typeface="Montserrat SemiBold" pitchFamily="2" charset="77"/>
              </a:rPr>
              <a:t>Final thoughts</a:t>
            </a:r>
          </a:p>
        </p:txBody>
      </p:sp>
      <p:sp>
        <p:nvSpPr>
          <p:cNvPr id="8" name="AutoShape 8"/>
          <p:cNvSpPr/>
          <p:nvPr/>
        </p:nvSpPr>
        <p:spPr>
          <a:xfrm>
            <a:off x="1905000" y="-800100"/>
            <a:ext cx="2494042" cy="0"/>
          </a:xfrm>
          <a:prstGeom prst="line">
            <a:avLst/>
          </a:prstGeom>
          <a:ln w="6477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sp>
        <p:nvSpPr>
          <p:cNvPr id="9" name="TextBox 9"/>
          <p:cNvSpPr txBox="1"/>
          <p:nvPr/>
        </p:nvSpPr>
        <p:spPr>
          <a:xfrm>
            <a:off x="2265927" y="-1011216"/>
            <a:ext cx="1772188" cy="4222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FFFFFF"/>
                </a:solidFill>
                <a:latin typeface="Montserrat Medium" pitchFamily="2" charset="77"/>
              </a:rPr>
              <a:t>END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8011" y="2192293"/>
            <a:ext cx="10984313" cy="56385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Background images are mostly stripped out in Outlook, so avoid them where possible. If you have a patterned background, choose a solid colour to replace it with, if background images don’t display 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Always have text – view your email without images on and see what is visible. Never 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just use images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Add alt text – in case images are off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Clear design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Make it timely 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Why is this email useful to the consumer – consider this &amp; make this clear in the 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content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• Make it visual, easy to scan but remember to consider what it looks like </a:t>
            </a:r>
          </a:p>
          <a:p>
            <a:pPr>
              <a:lnSpc>
                <a:spcPts val="3690"/>
              </a:lnSpc>
            </a:pPr>
            <a:r>
              <a:rPr lang="en-GB" sz="2000" dirty="0">
                <a:solidFill>
                  <a:srgbClr val="000000"/>
                </a:solidFill>
                <a:latin typeface="Montserrat" pitchFamily="2" charset="77"/>
              </a:rPr>
              <a:t>with images switched off</a:t>
            </a:r>
            <a:endParaRPr lang="en-US" sz="2000" dirty="0">
              <a:solidFill>
                <a:srgbClr val="000000"/>
              </a:solidFill>
              <a:latin typeface="Montserrat" pitchFamily="2" charset="77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306AB627-D084-9847-8878-3958B0BEA52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92400" y="1086844"/>
            <a:ext cx="2099766" cy="2134698"/>
          </a:xfrm>
          <a:prstGeom prst="rect">
            <a:avLst/>
          </a:prstGeom>
        </p:spPr>
      </p:pic>
      <p:sp>
        <p:nvSpPr>
          <p:cNvPr id="12" name="TextBox 10">
            <a:extLst>
              <a:ext uri="{FF2B5EF4-FFF2-40B4-BE49-F238E27FC236}">
                <a16:creationId xmlns:a16="http://schemas.microsoft.com/office/drawing/2014/main" id="{69DF43F0-95C5-CA47-BCEE-5CEFBDADBB93}"/>
              </a:ext>
            </a:extLst>
          </p:cNvPr>
          <p:cNvSpPr txBox="1"/>
          <p:nvPr/>
        </p:nvSpPr>
        <p:spPr>
          <a:xfrm>
            <a:off x="20335116" y="7574280"/>
            <a:ext cx="6233659" cy="18744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90"/>
              </a:lnSpc>
            </a:pPr>
            <a:r>
              <a:rPr lang="en-US" sz="3000" dirty="0">
                <a:solidFill>
                  <a:srgbClr val="000000"/>
                </a:solidFill>
                <a:latin typeface="Montserrat Light" pitchFamily="2" charset="77"/>
              </a:rPr>
              <a:t>Any questions?</a:t>
            </a:r>
          </a:p>
          <a:p>
            <a:pPr>
              <a:lnSpc>
                <a:spcPts val="3690"/>
              </a:lnSpc>
            </a:pPr>
            <a:endParaRPr lang="en-US" sz="2400" dirty="0">
              <a:solidFill>
                <a:srgbClr val="000000"/>
              </a:solidFill>
              <a:latin typeface="Montserrat Light" pitchFamily="2" charset="77"/>
            </a:endParaRPr>
          </a:p>
          <a:p>
            <a:pPr>
              <a:lnSpc>
                <a:spcPts val="3690"/>
              </a:lnSpc>
            </a:pPr>
            <a:r>
              <a:rPr lang="en-US" sz="3000" dirty="0">
                <a:solidFill>
                  <a:srgbClr val="000000"/>
                </a:solidFill>
                <a:latin typeface="Montserrat Light" pitchFamily="2" charset="77"/>
              </a:rPr>
              <a:t>Connect with us at </a:t>
            </a:r>
            <a:r>
              <a:rPr lang="en-US" sz="3000" dirty="0">
                <a:solidFill>
                  <a:srgbClr val="EE6364"/>
                </a:solidFill>
                <a:latin typeface="Montserrat Medium" pitchFamily="2" charset="77"/>
              </a:rPr>
              <a:t>hello</a:t>
            </a:r>
            <a:r>
              <a:rPr lang="en-US" sz="3000" dirty="0">
                <a:solidFill>
                  <a:srgbClr val="ACACAC"/>
                </a:solidFill>
                <a:latin typeface="Montserrat Medium" pitchFamily="2" charset="77"/>
              </a:rPr>
              <a:t>@</a:t>
            </a:r>
            <a:r>
              <a:rPr lang="en-US" sz="3000" dirty="0">
                <a:solidFill>
                  <a:srgbClr val="161249"/>
                </a:solidFill>
                <a:latin typeface="Montserrat Medium" pitchFamily="2" charset="77"/>
              </a:rPr>
              <a:t>esbconnect.com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CCB404969B264486E6EA7DF02B47CD" ma:contentTypeVersion="5" ma:contentTypeDescription="Create a new document." ma:contentTypeScope="" ma:versionID="6bc1dff3fac724ab14b2ed1ba38475d8">
  <xsd:schema xmlns:xsd="http://www.w3.org/2001/XMLSchema" xmlns:xs="http://www.w3.org/2001/XMLSchema" xmlns:p="http://schemas.microsoft.com/office/2006/metadata/properties" xmlns:ns2="d785853a-f27c-4fa9-9177-96aa164126a3" targetNamespace="http://schemas.microsoft.com/office/2006/metadata/properties" ma:root="true" ma:fieldsID="a598d4e7e37b8b65314166b38fcbb14a" ns2:_="">
    <xsd:import namespace="d785853a-f27c-4fa9-9177-96aa164126a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5853a-f27c-4fa9-9177-96aa164126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03301D-A7AE-42C2-9652-9A083BFB7D0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033D58-0940-4317-9F45-6D0DF6EEF1D2}">
  <ds:schemaRefs>
    <ds:schemaRef ds:uri="fc0472aa-8a33-4c76-b489-24631b168346"/>
    <ds:schemaRef ds:uri="http://schemas.microsoft.com/office/infopath/2007/PartnerControls"/>
    <ds:schemaRef ds:uri="http://purl.org/dc/elements/1.1/"/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openxmlformats.org/package/2006/metadata/core-properties"/>
    <ds:schemaRef ds:uri="e26f0a1e-9fb1-44e5-bb46-650eeedbffce"/>
  </ds:schemaRefs>
</ds:datastoreItem>
</file>

<file path=customXml/itemProps3.xml><?xml version="1.0" encoding="utf-8"?>
<ds:datastoreItem xmlns:ds="http://schemas.openxmlformats.org/officeDocument/2006/customXml" ds:itemID="{FAD0AFA2-7711-4B14-8BB0-D1A2F4C6EEA6}"/>
</file>

<file path=docProps/app.xml><?xml version="1.0" encoding="utf-8"?>
<Properties xmlns="http://schemas.openxmlformats.org/officeDocument/2006/extended-properties" xmlns:vt="http://schemas.openxmlformats.org/officeDocument/2006/docPropsVTypes">
  <TotalTime>30376</TotalTime>
  <Words>460</Words>
  <Application>Microsoft Macintosh PowerPoint</Application>
  <PresentationFormat>Custom</PresentationFormat>
  <Paragraphs>57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Montserrat Light</vt:lpstr>
      <vt:lpstr>Montserrat</vt:lpstr>
      <vt:lpstr>Montserrat SemiBold</vt:lpstr>
      <vt:lpstr>Arial</vt:lpstr>
      <vt:lpstr>Montserrat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ESBConnect - 2022 Sales Deck Draft</dc:title>
  <dc:creator>Sebastian Gallagher</dc:creator>
  <cp:lastModifiedBy>ray jenkin</cp:lastModifiedBy>
  <cp:revision>86</cp:revision>
  <dcterms:created xsi:type="dcterms:W3CDTF">2006-08-16T00:00:00Z</dcterms:created>
  <dcterms:modified xsi:type="dcterms:W3CDTF">2023-08-08T07:30:36Z</dcterms:modified>
  <dc:identifier>DAFJBbG6giw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0x0101005ECCB404969B264486E6EA7DF02B47CD</vt:lpwstr>
  </property>
</Properties>
</file>